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302" r:id="rId4"/>
    <p:sldId id="303" r:id="rId5"/>
    <p:sldId id="305" r:id="rId6"/>
    <p:sldId id="304" r:id="rId7"/>
    <p:sldId id="309" r:id="rId8"/>
    <p:sldId id="306" r:id="rId9"/>
    <p:sldId id="308" r:id="rId10"/>
    <p:sldId id="307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28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0F79D5-0B44-4179-8A3B-1BA330E600D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E7FC55-5FDE-4684-9D20-F0710D6C5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01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4048B4-8251-4537-B07F-9526CC7E4155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8ED72F-8D88-4F3B-BE9D-4695A7759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1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D88BF3-2C95-49B8-AAF8-F123754D98B3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D6FC28-F6DB-420A-8BD5-319B1254C7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jto.s3.amazonaws.com/wp-content/uploads/2013/04/nn20130427a2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851648" cy="1676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Abe’s Revisionist Policy toward Korea’s </a:t>
            </a:r>
            <a:r>
              <a:rPr lang="en-US" sz="4800" dirty="0" err="1" smtClean="0"/>
              <a:t>Dokdo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854696" cy="56153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Prof. Edward Kwon, Ph.D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http://tonyrollo.com/blog/wp-content/uploads/2012/10/dokdo_korea_sec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9550"/>
            <a:ext cx="3181350" cy="20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1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Statement by Prime Minister </a:t>
            </a:r>
            <a:r>
              <a:rPr lang="en-US" sz="2400" b="1" dirty="0" err="1"/>
              <a:t>Tomiichi</a:t>
            </a:r>
            <a:r>
              <a:rPr lang="en-US" sz="2400" b="1" dirty="0"/>
              <a:t> Murayama</a:t>
            </a:r>
            <a:br>
              <a:rPr lang="en-US" sz="2400" b="1" dirty="0"/>
            </a:br>
            <a:r>
              <a:rPr lang="en-US" sz="2400" b="1" dirty="0" smtClean="0"/>
              <a:t>“On </a:t>
            </a:r>
            <a:r>
              <a:rPr lang="en-US" sz="2400" b="1" dirty="0"/>
              <a:t>the occasion of the 50th anniversary of the war's </a:t>
            </a:r>
            <a:r>
              <a:rPr lang="en-US" sz="2400" b="1" dirty="0" smtClean="0"/>
              <a:t>end” </a:t>
            </a:r>
            <a:r>
              <a:rPr lang="en-US" sz="1100" b="1" dirty="0" smtClean="0"/>
              <a:t>Aug 15, 95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fontAlgn="t"/>
            <a:r>
              <a:rPr lang="en-US" sz="2000" dirty="0" smtClean="0"/>
              <a:t>Our </a:t>
            </a:r>
            <a:r>
              <a:rPr lang="en-US" sz="2000" dirty="0"/>
              <a:t>task is to convey to younger generations the horrors of war, so that </a:t>
            </a:r>
            <a:r>
              <a:rPr lang="en-US" sz="2000" dirty="0">
                <a:solidFill>
                  <a:srgbClr val="FF0000"/>
                </a:solidFill>
              </a:rPr>
              <a:t>we never repeat the errors in our history</a:t>
            </a:r>
            <a:r>
              <a:rPr lang="en-US" sz="2000" dirty="0"/>
              <a:t>. </a:t>
            </a:r>
            <a:r>
              <a:rPr lang="en-US" sz="2000" dirty="0" smtClean="0"/>
              <a:t> </a:t>
            </a:r>
          </a:p>
          <a:p>
            <a:pPr fontAlgn="t"/>
            <a:r>
              <a:rPr lang="en-US" sz="2000" dirty="0" smtClean="0"/>
              <a:t>we </a:t>
            </a:r>
            <a:r>
              <a:rPr lang="en-US" sz="2000" dirty="0"/>
              <a:t>should bear in mind that </a:t>
            </a:r>
            <a:r>
              <a:rPr lang="en-US" sz="2000" dirty="0">
                <a:solidFill>
                  <a:srgbClr val="FF0000"/>
                </a:solidFill>
              </a:rPr>
              <a:t>we must look into the past to learn from the lessons of history</a:t>
            </a:r>
            <a:r>
              <a:rPr lang="en-US" sz="2000" dirty="0"/>
              <a:t>, and ensure that we do not stray from the path to the peace and prosperity of human society in the future.</a:t>
            </a:r>
          </a:p>
          <a:p>
            <a:pPr fontAlgn="t"/>
            <a:r>
              <a:rPr lang="en-US" sz="2000" dirty="0"/>
              <a:t>During a certain period </a:t>
            </a:r>
            <a:r>
              <a:rPr lang="en-US" sz="2000" dirty="0" smtClean="0"/>
              <a:t>… </a:t>
            </a:r>
            <a:r>
              <a:rPr lang="en-US" sz="2000" dirty="0"/>
              <a:t>Japan, following a mistaken national policy, advanced along the road to </a:t>
            </a:r>
            <a:r>
              <a:rPr lang="en-US" sz="2000" dirty="0" smtClean="0"/>
              <a:t>war… </a:t>
            </a:r>
            <a:r>
              <a:rPr lang="en-US" sz="2000" dirty="0"/>
              <a:t>and, through its colonial rule and </a:t>
            </a:r>
            <a:r>
              <a:rPr lang="en-US" sz="2000" dirty="0">
                <a:solidFill>
                  <a:srgbClr val="FF0000"/>
                </a:solidFill>
              </a:rPr>
              <a:t>aggression, caused tremendous damage and suffering to the people of many countries, particularly to those of Asian nations</a:t>
            </a:r>
            <a:r>
              <a:rPr lang="en-US" sz="2000" dirty="0"/>
              <a:t>. </a:t>
            </a:r>
            <a:endParaRPr lang="en-US" sz="2000" dirty="0" smtClean="0"/>
          </a:p>
          <a:p>
            <a:pPr fontAlgn="t"/>
            <a:r>
              <a:rPr lang="en-US" sz="2000" dirty="0" smtClean="0"/>
              <a:t>In </a:t>
            </a:r>
            <a:r>
              <a:rPr lang="en-US" sz="2000" dirty="0"/>
              <a:t>the hope that no such mistake be made in the future, I regard, in a spirit of humility, these irrefutable facts of history, and express </a:t>
            </a:r>
            <a:r>
              <a:rPr lang="en-US" sz="2000" dirty="0">
                <a:solidFill>
                  <a:srgbClr val="FF0000"/>
                </a:solidFill>
              </a:rPr>
              <a:t>here once again my feelings of deep remorse and state my heartfelt apology</a:t>
            </a:r>
            <a:r>
              <a:rPr lang="en-US" sz="2000" dirty="0"/>
              <a:t>. </a:t>
            </a:r>
            <a:endParaRPr lang="en-US" sz="2000" dirty="0" smtClean="0"/>
          </a:p>
          <a:p>
            <a:pPr fontAlgn="t"/>
            <a:r>
              <a:rPr lang="en-US" sz="2000" dirty="0" smtClean="0"/>
              <a:t>Japan </a:t>
            </a:r>
            <a:r>
              <a:rPr lang="en-US" sz="2000" dirty="0">
                <a:solidFill>
                  <a:srgbClr val="FF0000"/>
                </a:solidFill>
              </a:rPr>
              <a:t>must eliminate self-righteous nationalism</a:t>
            </a:r>
            <a:r>
              <a:rPr lang="en-US" sz="2000" dirty="0"/>
              <a:t>, promote international coordination as a responsible member of the international community and, thereby, advance the principles of peace and democracy. </a:t>
            </a:r>
            <a:br>
              <a:rPr lang="en-US" sz="2000" dirty="0"/>
            </a:br>
            <a:r>
              <a:rPr lang="en-US" sz="1600" dirty="0"/>
              <a:t>https://www.mofa.go.jp/announce/press/pm/murayama/9508.html</a:t>
            </a:r>
          </a:p>
        </p:txBody>
      </p:sp>
    </p:spTree>
    <p:extLst>
      <p:ext uri="{BB962C8B-B14F-4D97-AF65-F5344CB8AC3E}">
        <p14:creationId xmlns:p14="http://schemas.microsoft.com/office/powerpoint/2010/main" xmlns="" val="42377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Abe’s Elaborate Policy toward </a:t>
            </a:r>
            <a:r>
              <a:rPr lang="en-US" dirty="0" err="1" smtClean="0"/>
              <a:t>Dokdo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Abe </a:t>
            </a:r>
            <a:r>
              <a:rPr lang="en-US" dirty="0">
                <a:solidFill>
                  <a:srgbClr val="FF0000"/>
                </a:solidFill>
              </a:rPr>
              <a:t>intentionally exploits</a:t>
            </a:r>
            <a:r>
              <a:rPr lang="en-US" dirty="0"/>
              <a:t> wrongful territorial claim of the </a:t>
            </a:r>
            <a:r>
              <a:rPr lang="en-US" dirty="0" err="1"/>
              <a:t>Dokdo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Dokdo</a:t>
            </a:r>
            <a:r>
              <a:rPr lang="en-US" dirty="0"/>
              <a:t> issue was about to be unilaterally submitted to the International Court of Justice </a:t>
            </a:r>
            <a:r>
              <a:rPr lang="en-US" dirty="0" smtClean="0"/>
              <a:t>(</a:t>
            </a:r>
            <a:r>
              <a:rPr lang="en-US" dirty="0" err="1" smtClean="0"/>
              <a:t>ICJ</a:t>
            </a:r>
            <a:r>
              <a:rPr lang="en-US" dirty="0" smtClean="0"/>
              <a:t>) </a:t>
            </a:r>
            <a:r>
              <a:rPr lang="en-US" dirty="0"/>
              <a:t>at the Plenary session of the House of </a:t>
            </a:r>
            <a:r>
              <a:rPr lang="en-US" dirty="0" err="1"/>
              <a:t>Councillors</a:t>
            </a:r>
            <a:r>
              <a:rPr lang="en-US" dirty="0"/>
              <a:t> (</a:t>
            </a:r>
            <a:r>
              <a:rPr lang="ko-KR" altLang="en-US" dirty="0"/>
              <a:t>参議院</a:t>
            </a:r>
            <a:r>
              <a:rPr lang="en-US" dirty="0"/>
              <a:t>) on Jan.  30, 2014. 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Forced textbook publishers to include false information of territorial claim on the </a:t>
            </a:r>
            <a:r>
              <a:rPr lang="en-US" dirty="0" err="1"/>
              <a:t>Dokdo</a:t>
            </a:r>
            <a:endParaRPr lang="en-US" dirty="0"/>
          </a:p>
          <a:p>
            <a:pPr lvl="1"/>
            <a:endParaRPr lang="en-US" sz="1400" dirty="0"/>
          </a:p>
          <a:p>
            <a:pPr lvl="1"/>
            <a:r>
              <a:rPr lang="en-US" dirty="0"/>
              <a:t>installed the Office of Policy Planning and Coordination on Territory and Sovereignty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sent central government representatives to the ceremony of Takeshima 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0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Stages of Abe’s Policy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Abe’s plan can be disaggregated into three stages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Short term: Japan intents to </a:t>
            </a:r>
            <a:r>
              <a:rPr lang="en-US" dirty="0" smtClean="0">
                <a:solidFill>
                  <a:srgbClr val="FF0000"/>
                </a:solidFill>
              </a:rPr>
              <a:t>publicize the </a:t>
            </a:r>
            <a:r>
              <a:rPr lang="en-US" dirty="0" err="1" smtClean="0">
                <a:solidFill>
                  <a:srgbClr val="FF0000"/>
                </a:solidFill>
              </a:rPr>
              <a:t>Dokdo</a:t>
            </a:r>
            <a:r>
              <a:rPr lang="en-US" dirty="0" smtClean="0">
                <a:solidFill>
                  <a:srgbClr val="FF0000"/>
                </a:solidFill>
              </a:rPr>
              <a:t> issue </a:t>
            </a:r>
            <a:r>
              <a:rPr lang="en-US" dirty="0" smtClean="0"/>
              <a:t>domestically and to increase international awareness the </a:t>
            </a:r>
            <a:r>
              <a:rPr lang="en-US" dirty="0" err="1" smtClean="0"/>
              <a:t>Dokdo</a:t>
            </a:r>
            <a:r>
              <a:rPr lang="en-US" dirty="0" smtClean="0"/>
              <a:t> as for territorially disputed area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Middle term: Abe hopes to </a:t>
            </a:r>
            <a:r>
              <a:rPr lang="en-US" dirty="0" smtClean="0">
                <a:solidFill>
                  <a:srgbClr val="FF0000"/>
                </a:solidFill>
              </a:rPr>
              <a:t>develop an artificial logic </a:t>
            </a:r>
            <a:r>
              <a:rPr lang="en-US" dirty="0" smtClean="0"/>
              <a:t>supporting Japanese territorial claim over </a:t>
            </a:r>
            <a:r>
              <a:rPr lang="en-US" dirty="0" err="1" smtClean="0"/>
              <a:t>Dokdo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Longer term: Abe hopes to </a:t>
            </a:r>
            <a:r>
              <a:rPr lang="en-US" dirty="0" smtClean="0">
                <a:solidFill>
                  <a:srgbClr val="FF0000"/>
                </a:solidFill>
              </a:rPr>
              <a:t>brainwash the people </a:t>
            </a:r>
            <a:r>
              <a:rPr lang="en-US" dirty="0" smtClean="0"/>
              <a:t>into misguided sense of nationalism and erroneous ideas about </a:t>
            </a:r>
            <a:r>
              <a:rPr lang="en-US" dirty="0" err="1" smtClean="0"/>
              <a:t>Dokdo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3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 Short-term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Japan </a:t>
            </a:r>
            <a:r>
              <a:rPr lang="en-US" sz="3000" dirty="0"/>
              <a:t>intends to </a:t>
            </a:r>
            <a:r>
              <a:rPr lang="en-US" sz="3000" dirty="0">
                <a:solidFill>
                  <a:srgbClr val="FF0000"/>
                </a:solidFill>
              </a:rPr>
              <a:t>politicize</a:t>
            </a:r>
            <a:r>
              <a:rPr lang="en-US" sz="3000" dirty="0"/>
              <a:t> the </a:t>
            </a:r>
            <a:r>
              <a:rPr lang="en-US" sz="3000" dirty="0" err="1"/>
              <a:t>Dokdo</a:t>
            </a:r>
            <a:r>
              <a:rPr lang="en-US" sz="3000" dirty="0"/>
              <a:t> issue </a:t>
            </a:r>
          </a:p>
          <a:p>
            <a:pPr lvl="1"/>
            <a:r>
              <a:rPr lang="en-US" sz="2600" dirty="0"/>
              <a:t>Domestically, a series of nationalist gestures of the </a:t>
            </a:r>
            <a:r>
              <a:rPr lang="en-US" sz="2600" dirty="0" err="1"/>
              <a:t>Dokdo</a:t>
            </a:r>
            <a:r>
              <a:rPr lang="en-US" sz="2600" dirty="0"/>
              <a:t> issue can </a:t>
            </a:r>
            <a:r>
              <a:rPr lang="en-US" sz="2600" dirty="0">
                <a:solidFill>
                  <a:srgbClr val="FF0000"/>
                </a:solidFill>
              </a:rPr>
              <a:t>appeal to right-wing political supporters. 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600" dirty="0" smtClean="0"/>
              <a:t>Increase </a:t>
            </a:r>
            <a:r>
              <a:rPr lang="en-US" sz="2600" dirty="0"/>
              <a:t>international attention </a:t>
            </a:r>
          </a:p>
          <a:p>
            <a:pPr lvl="2"/>
            <a:r>
              <a:rPr lang="en-US" sz="2600" dirty="0"/>
              <a:t>dispatching government official to the Takeshima Day ceremony </a:t>
            </a:r>
          </a:p>
          <a:p>
            <a:pPr lvl="2"/>
            <a:r>
              <a:rPr lang="en-US" sz="2600" dirty="0"/>
              <a:t>spreading video clips of the Japanese territorial claim over the </a:t>
            </a:r>
            <a:r>
              <a:rPr lang="en-US" sz="2600" dirty="0" err="1"/>
              <a:t>Dokdo</a:t>
            </a:r>
            <a:r>
              <a:rPr lang="en-US" sz="2600" dirty="0"/>
              <a:t> over the Internet</a:t>
            </a:r>
          </a:p>
          <a:p>
            <a:pPr lvl="2"/>
            <a:r>
              <a:rPr lang="en-US" sz="2600" dirty="0"/>
              <a:t>supplying erroneous information of </a:t>
            </a:r>
            <a:r>
              <a:rPr lang="en-US" sz="2600" dirty="0" err="1"/>
              <a:t>Dokdo</a:t>
            </a:r>
            <a:r>
              <a:rPr lang="en-US" sz="2600" dirty="0"/>
              <a:t> to the Diplomatic Blue Book, various Japanese governments’ official websites and advertising pamphlets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4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Middle-term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Abe </a:t>
            </a:r>
            <a:r>
              <a:rPr lang="en-US" dirty="0"/>
              <a:t>hopes to </a:t>
            </a:r>
            <a:r>
              <a:rPr lang="en-US" dirty="0">
                <a:solidFill>
                  <a:srgbClr val="FF0000"/>
                </a:solidFill>
              </a:rPr>
              <a:t>develop artificial logic </a:t>
            </a:r>
            <a:r>
              <a:rPr lang="en-US" dirty="0"/>
              <a:t>of Japanese territorial claim over the </a:t>
            </a:r>
            <a:r>
              <a:rPr lang="en-US" dirty="0" err="1"/>
              <a:t>Dokdo</a:t>
            </a:r>
            <a:r>
              <a:rPr lang="en-US" dirty="0"/>
              <a:t> and systematically cope with Korean government. </a:t>
            </a:r>
          </a:p>
          <a:p>
            <a:pPr lvl="1"/>
            <a:endParaRPr lang="en-US" sz="1100" dirty="0" smtClean="0"/>
          </a:p>
          <a:p>
            <a:pPr lvl="1"/>
            <a:r>
              <a:rPr lang="en-US" dirty="0" smtClean="0"/>
              <a:t>Japan </a:t>
            </a:r>
            <a:r>
              <a:rPr lang="en-US" dirty="0"/>
              <a:t>wishes to compile various pieces of false evidence to vindicate its territorial claim over the </a:t>
            </a:r>
            <a:r>
              <a:rPr lang="en-US" dirty="0" err="1"/>
              <a:t>Dokdo</a:t>
            </a:r>
            <a:r>
              <a:rPr lang="en-US" dirty="0"/>
              <a:t> for a possible the </a:t>
            </a:r>
            <a:r>
              <a:rPr lang="en-US" dirty="0" err="1" smtClean="0"/>
              <a:t>ICJ</a:t>
            </a:r>
            <a:r>
              <a:rPr lang="en-US" dirty="0" smtClean="0"/>
              <a:t> </a:t>
            </a:r>
            <a:r>
              <a:rPr lang="en-US" dirty="0"/>
              <a:t>review. </a:t>
            </a:r>
          </a:p>
          <a:p>
            <a:pPr lvl="1"/>
            <a:r>
              <a:rPr lang="en-US" dirty="0"/>
              <a:t>Abe installed the </a:t>
            </a:r>
            <a:r>
              <a:rPr lang="en-US" i="1" dirty="0">
                <a:solidFill>
                  <a:srgbClr val="FF0000"/>
                </a:solidFill>
              </a:rPr>
              <a:t>Office of Policy Planning and Coordination on Territory and Sovereignty </a:t>
            </a:r>
            <a:r>
              <a:rPr lang="en-US" dirty="0"/>
              <a:t>in a government organization </a:t>
            </a:r>
          </a:p>
          <a:p>
            <a:pPr lvl="1"/>
            <a:r>
              <a:rPr lang="en-US" dirty="0"/>
              <a:t>embarked on several research projects using Japanese college professors.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3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21498" t="9886" r="22887" b="11398"/>
          <a:stretch/>
        </p:blipFill>
        <p:spPr bwMode="auto">
          <a:xfrm>
            <a:off x="0" y="0"/>
            <a:ext cx="9144000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t="10646" r="1283" b="11207"/>
          <a:stretch/>
        </p:blipFill>
        <p:spPr bwMode="auto">
          <a:xfrm>
            <a:off x="-8164" y="3657600"/>
            <a:ext cx="6120493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52513" t="32129" r="16043" b="13301"/>
          <a:stretch/>
        </p:blipFill>
        <p:spPr bwMode="auto">
          <a:xfrm>
            <a:off x="6172200" y="3657600"/>
            <a:ext cx="29718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13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09600"/>
          </a:xfrm>
        </p:spPr>
        <p:txBody>
          <a:bodyPr/>
          <a:lstStyle/>
          <a:p>
            <a:r>
              <a:rPr lang="en-US" dirty="0" smtClean="0"/>
              <a:t>3. Longer-term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Japan </a:t>
            </a:r>
            <a:r>
              <a:rPr lang="en-US" sz="3000" dirty="0" smtClean="0">
                <a:solidFill>
                  <a:srgbClr val="FF0000"/>
                </a:solidFill>
              </a:rPr>
              <a:t>whitewashes </a:t>
            </a:r>
            <a:r>
              <a:rPr lang="en-US" sz="3000" dirty="0">
                <a:solidFill>
                  <a:srgbClr val="FF0000"/>
                </a:solidFill>
              </a:rPr>
              <a:t>Japan’s wartime history </a:t>
            </a:r>
            <a:r>
              <a:rPr lang="en-US" sz="3000" dirty="0"/>
              <a:t>and </a:t>
            </a:r>
            <a:r>
              <a:rPr lang="en-US" sz="3000" dirty="0" smtClean="0"/>
              <a:t>brainwashes </a:t>
            </a:r>
            <a:r>
              <a:rPr lang="en-US" sz="3000" dirty="0"/>
              <a:t>people into a misguided sense of nationalism and erroneous ideas about the </a:t>
            </a:r>
            <a:r>
              <a:rPr lang="en-US" sz="3000" dirty="0" err="1"/>
              <a:t>Dokdo</a:t>
            </a:r>
            <a:r>
              <a:rPr lang="en-US" sz="3000" dirty="0"/>
              <a:t>  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2600" dirty="0" smtClean="0"/>
              <a:t>Use </a:t>
            </a:r>
            <a:r>
              <a:rPr lang="en-US" sz="2600" dirty="0"/>
              <a:t>textbook </a:t>
            </a:r>
            <a:r>
              <a:rPr lang="en-US" sz="2600" dirty="0" smtClean="0"/>
              <a:t>screening, repeated </a:t>
            </a:r>
            <a:r>
              <a:rPr lang="en-US" sz="2600" dirty="0"/>
              <a:t>infusion of a fabricated territorial claim over the </a:t>
            </a:r>
            <a:r>
              <a:rPr lang="en-US" sz="2600" dirty="0" err="1"/>
              <a:t>Dokdo</a:t>
            </a:r>
            <a:r>
              <a:rPr lang="en-US" sz="2600" dirty="0"/>
              <a:t> fool the Japanese people into a belief that Korea illegally occupies the </a:t>
            </a:r>
            <a:r>
              <a:rPr lang="en-US" sz="2600" dirty="0" err="1"/>
              <a:t>Dokdo</a:t>
            </a:r>
            <a:r>
              <a:rPr lang="en-US" sz="2600" dirty="0"/>
              <a:t>. 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2600" dirty="0" smtClean="0"/>
              <a:t>Young </a:t>
            </a:r>
            <a:r>
              <a:rPr lang="en-US" sz="2600" dirty="0"/>
              <a:t>Japanese are vulnerable to </a:t>
            </a:r>
            <a:r>
              <a:rPr lang="en-US" sz="2600" dirty="0">
                <a:solidFill>
                  <a:srgbClr val="FF0000"/>
                </a:solidFill>
              </a:rPr>
              <a:t>blind faith</a:t>
            </a:r>
            <a:r>
              <a:rPr lang="en-US" sz="2600" dirty="0"/>
              <a:t> in Japanese nationalism</a:t>
            </a:r>
          </a:p>
          <a:p>
            <a:pPr lvl="2"/>
            <a:r>
              <a:rPr lang="en-US" sz="2600" dirty="0"/>
              <a:t>the historical truths about the fascist regime decided to invade neighbor countries and attack Pearl Harbor, </a:t>
            </a:r>
          </a:p>
          <a:p>
            <a:pPr lvl="2"/>
            <a:r>
              <a:rPr lang="en-US" sz="2600" dirty="0"/>
              <a:t>the brutality of their ancestors’ occupation of Asian nations, </a:t>
            </a:r>
          </a:p>
          <a:p>
            <a:pPr lvl="2"/>
            <a:r>
              <a:rPr lang="en-US" sz="2600" dirty="0"/>
              <a:t>the military regime forced thousands of innocent women into sexual slaves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7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Abe definitely recognizes that his wrongful territorial claims over the </a:t>
            </a:r>
            <a:r>
              <a:rPr lang="en-US" dirty="0" err="1"/>
              <a:t>Dokdo</a:t>
            </a:r>
            <a:r>
              <a:rPr lang="en-US" dirty="0"/>
              <a:t> severely undermines cooperative international relations between Korea and Japan </a:t>
            </a:r>
          </a:p>
          <a:p>
            <a:pPr lvl="1"/>
            <a:r>
              <a:rPr lang="en-US" dirty="0"/>
              <a:t>Unfortunately, Abe is unlikely to change his mindset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both South Korea and Japan need to maintain an intense cooperation with the </a:t>
            </a:r>
            <a:r>
              <a:rPr lang="en-US" dirty="0" smtClean="0"/>
              <a:t>United States in </a:t>
            </a:r>
            <a:r>
              <a:rPr lang="en-US" dirty="0"/>
              <a:t>order to cope </a:t>
            </a:r>
            <a:r>
              <a:rPr lang="en-US" dirty="0" smtClean="0"/>
              <a:t>with the rise of China and security </a:t>
            </a:r>
            <a:r>
              <a:rPr lang="en-US" dirty="0"/>
              <a:t>threats from North Korea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6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dirty="0" smtClean="0"/>
              <a:t>The devotion of Civil Society Group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dirty="0"/>
              <a:t>Grassroots politics </a:t>
            </a:r>
          </a:p>
          <a:p>
            <a:pPr lvl="2">
              <a:lnSpc>
                <a:spcPct val="90000"/>
              </a:lnSpc>
              <a:buClr>
                <a:schemeClr val="bg2"/>
              </a:buClr>
            </a:pPr>
            <a:r>
              <a:rPr lang="en-US" dirty="0"/>
              <a:t>People are working together to address a common problem </a:t>
            </a:r>
          </a:p>
          <a:p>
            <a:pPr lvl="2">
              <a:lnSpc>
                <a:spcPct val="90000"/>
              </a:lnSpc>
              <a:buClr>
                <a:schemeClr val="bg2"/>
              </a:buClr>
            </a:pPr>
            <a:r>
              <a:rPr lang="en-US" dirty="0"/>
              <a:t>Alexis de Tocqueville considered such grassroots community action as the </a:t>
            </a:r>
            <a:r>
              <a:rPr lang="en-US" dirty="0">
                <a:solidFill>
                  <a:srgbClr val="FF0000"/>
                </a:solidFill>
              </a:rPr>
              <a:t>foundation of democracy </a:t>
            </a:r>
            <a:r>
              <a:rPr lang="en-US" dirty="0"/>
              <a:t>in America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7433" t="9506" r="17754" b="8356"/>
          <a:stretch/>
        </p:blipFill>
        <p:spPr bwMode="auto">
          <a:xfrm>
            <a:off x="685800" y="3733800"/>
            <a:ext cx="45720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3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ar625.co.kr/jungbo.net/Hwizard/Hw_images/d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0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I.  Introduction</a:t>
            </a:r>
          </a:p>
          <a:p>
            <a:pPr marL="0" indent="0">
              <a:buNone/>
            </a:pPr>
            <a:r>
              <a:rPr lang="en-US" sz="3200" dirty="0" smtClean="0"/>
              <a:t>II. Political Background of Abe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III. Abe’s Revisionist Policy</a:t>
            </a:r>
          </a:p>
          <a:p>
            <a:pPr marL="0" indent="0">
              <a:buNone/>
            </a:pPr>
            <a:r>
              <a:rPr lang="en-US" sz="3200" dirty="0" smtClean="0"/>
              <a:t>IV. Abe’s Elaborate Policy toward </a:t>
            </a:r>
            <a:r>
              <a:rPr lang="en-US" sz="3200" dirty="0" err="1" smtClean="0"/>
              <a:t>Dokdo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V.  Conclusion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753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dirty="0" smtClean="0"/>
              <a:t>I.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Prime Minister, Shinzo Abe’s </a:t>
            </a:r>
            <a:r>
              <a:rPr lang="en-US" dirty="0" smtClean="0">
                <a:solidFill>
                  <a:srgbClr val="FF0000"/>
                </a:solidFill>
              </a:rPr>
              <a:t>Revisionist Policy</a:t>
            </a:r>
          </a:p>
          <a:p>
            <a:pPr lvl="1"/>
            <a:r>
              <a:rPr lang="en-US" dirty="0" smtClean="0"/>
              <a:t>has been distorted several historical facts related to Japanese’s brutal colonial rules</a:t>
            </a:r>
          </a:p>
          <a:p>
            <a:pPr lvl="2"/>
            <a:r>
              <a:rPr lang="en-US" dirty="0" smtClean="0"/>
              <a:t>sex slaves, territorial ownership, compulsory manpower draft (wartime forced labor)..    </a:t>
            </a:r>
          </a:p>
          <a:p>
            <a:pPr lvl="2"/>
            <a:r>
              <a:rPr lang="en-US" sz="1400" dirty="0"/>
              <a:t>Agreement on the Settlement of Problem concerning Property and Claims and the Economic Cooperation between the Republic of Korea and </a:t>
            </a:r>
            <a:r>
              <a:rPr lang="en-US" sz="1400" dirty="0" smtClean="0"/>
              <a:t>Japan// </a:t>
            </a:r>
            <a:r>
              <a:rPr lang="en-US" sz="1400" dirty="0" err="1"/>
              <a:t>Hashima</a:t>
            </a:r>
            <a:r>
              <a:rPr lang="en-US" sz="1400" dirty="0"/>
              <a:t> Coal Mine in Nagasaki </a:t>
            </a:r>
            <a:r>
              <a:rPr lang="en-US" sz="1400" dirty="0" smtClean="0"/>
              <a:t>Prefecture// </a:t>
            </a:r>
            <a:r>
              <a:rPr lang="en-US" sz="1400" dirty="0"/>
              <a:t>Nippon Steel </a:t>
            </a:r>
          </a:p>
          <a:p>
            <a:endParaRPr lang="en-US" sz="1100" dirty="0" smtClean="0"/>
          </a:p>
          <a:p>
            <a:r>
              <a:rPr lang="en-US" dirty="0" smtClean="0"/>
              <a:t>Abe ruined diplomatic relationship with Republic of Korea to whitewash its shameful legacy of Japan’s </a:t>
            </a:r>
            <a:r>
              <a:rPr lang="en-US" dirty="0"/>
              <a:t>imperialism. </a:t>
            </a:r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Abe’s elaborated policy  </a:t>
            </a:r>
          </a:p>
          <a:p>
            <a:pPr lvl="1"/>
            <a:r>
              <a:rPr lang="en-US" dirty="0" smtClean="0"/>
              <a:t>tries to implant misguided belief of Japan’s territorial claim on Korea’s </a:t>
            </a:r>
            <a:r>
              <a:rPr lang="en-US" dirty="0" err="1" smtClean="0"/>
              <a:t>Dokdo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Splitting hairs: Prime Minister Shinzo Abe attends an Upper House budget committee meeting Thursday. | KYO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088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8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Political Background of Abe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Abe’s </a:t>
            </a:r>
            <a:r>
              <a:rPr lang="en-US" dirty="0" smtClean="0"/>
              <a:t>family </a:t>
            </a:r>
            <a:r>
              <a:rPr lang="en-US" dirty="0"/>
              <a:t>background</a:t>
            </a:r>
          </a:p>
          <a:p>
            <a:pPr lvl="1"/>
            <a:r>
              <a:rPr lang="en-US" dirty="0"/>
              <a:t>His father, </a:t>
            </a:r>
            <a:r>
              <a:rPr lang="en-US" dirty="0" err="1"/>
              <a:t>Shintaro</a:t>
            </a:r>
            <a:r>
              <a:rPr lang="en-US" dirty="0"/>
              <a:t> Abe, occupied several minister positions during the 1970s and 1980s.</a:t>
            </a:r>
          </a:p>
          <a:p>
            <a:pPr lvl="1"/>
            <a:r>
              <a:rPr lang="en-US" dirty="0"/>
              <a:t>Abe’s role model, his grandfather, </a:t>
            </a:r>
            <a:r>
              <a:rPr lang="en-US" dirty="0" err="1">
                <a:solidFill>
                  <a:srgbClr val="FF0000"/>
                </a:solidFill>
              </a:rPr>
              <a:t>Nobusuke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Kishi</a:t>
            </a:r>
            <a:r>
              <a:rPr lang="en-US" dirty="0"/>
              <a:t>, was prime minister from 1956 to 1960. </a:t>
            </a:r>
          </a:p>
          <a:p>
            <a:pPr lvl="2"/>
            <a:r>
              <a:rPr lang="en-US" dirty="0"/>
              <a:t>built the State of Manchuria</a:t>
            </a:r>
          </a:p>
          <a:p>
            <a:pPr lvl="2"/>
            <a:r>
              <a:rPr lang="en-US" dirty="0"/>
              <a:t>sought to industrialize the country as one of the founding members of the </a:t>
            </a:r>
            <a:r>
              <a:rPr lang="en-US" dirty="0" err="1" smtClean="0"/>
              <a:t>MITI</a:t>
            </a:r>
            <a:r>
              <a:rPr lang="en-US" dirty="0" smtClean="0"/>
              <a:t> </a:t>
            </a:r>
            <a:r>
              <a:rPr lang="en-US" sz="1200" dirty="0" smtClean="0"/>
              <a:t>(Ministry of International Trade and Industry),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wished to revise the peace constitution  </a:t>
            </a:r>
          </a:p>
          <a:p>
            <a:pPr lvl="1"/>
            <a:endParaRPr lang="en-US" sz="1400" dirty="0"/>
          </a:p>
          <a:p>
            <a:r>
              <a:rPr lang="en-US" dirty="0"/>
              <a:t>Following in the footsteps of his grandfather</a:t>
            </a:r>
          </a:p>
          <a:p>
            <a:pPr lvl="1"/>
            <a:r>
              <a:rPr lang="en-US" dirty="0"/>
              <a:t>Abe tried to transform the country into </a:t>
            </a:r>
            <a:r>
              <a:rPr lang="en-US" dirty="0">
                <a:solidFill>
                  <a:srgbClr val="FF0000"/>
                </a:solidFill>
              </a:rPr>
              <a:t>a normal state </a:t>
            </a:r>
            <a:r>
              <a:rPr lang="en-US" dirty="0"/>
              <a:t>by amending Article 9 of the Japanese constitution </a:t>
            </a:r>
          </a:p>
          <a:p>
            <a:endParaRPr lang="en-US" dirty="0"/>
          </a:p>
        </p:txBody>
      </p:sp>
      <p:pic>
        <p:nvPicPr>
          <p:cNvPr id="4" name="Picture 2" descr="http://www.fcc.or.jp/images/aw-kis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46025" cy="19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5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 9 of the Constitution of Japan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Aspiring sincerely to an international peace based on justice and order, </a:t>
            </a:r>
            <a:r>
              <a:rPr lang="en-US" i="1" dirty="0" smtClean="0">
                <a:solidFill>
                  <a:srgbClr val="FF0000"/>
                </a:solidFill>
              </a:rPr>
              <a:t>the Japanese people forever renounce war as a sovereign right of the nation and the threat or use of force as means of settling international disputes</a:t>
            </a:r>
            <a:r>
              <a:rPr lang="en-US" dirty="0" smtClean="0"/>
              <a:t>.</a:t>
            </a:r>
          </a:p>
          <a:p>
            <a:endParaRPr lang="en-US" sz="1800" dirty="0" smtClean="0"/>
          </a:p>
          <a:p>
            <a:r>
              <a:rPr lang="en-US" dirty="0" smtClean="0"/>
              <a:t>In order to accomplish the aim of the preceding paragraph, </a:t>
            </a:r>
            <a:r>
              <a:rPr lang="en-US" dirty="0" smtClean="0">
                <a:solidFill>
                  <a:srgbClr val="FF0000"/>
                </a:solidFill>
              </a:rPr>
              <a:t>land, sea, and air forces, as well as other war potential, will never be maintained</a:t>
            </a:r>
            <a:r>
              <a:rPr lang="en-US" dirty="0" smtClean="0"/>
              <a:t>. The right of </a:t>
            </a:r>
            <a:r>
              <a:rPr lang="en-US" dirty="0" smtClean="0">
                <a:solidFill>
                  <a:srgbClr val="FF0000"/>
                </a:solidFill>
              </a:rPr>
              <a:t>belligerency of the state will not be recognized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86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Abe was born in 1954 (postwar generation)</a:t>
            </a:r>
          </a:p>
          <a:p>
            <a:pPr lvl="1"/>
            <a:r>
              <a:rPr lang="en-US" dirty="0" smtClean="0"/>
              <a:t>Member of </a:t>
            </a:r>
            <a:r>
              <a:rPr lang="en-US" dirty="0" smtClean="0">
                <a:solidFill>
                  <a:srgbClr val="FF0000"/>
                </a:solidFill>
              </a:rPr>
              <a:t>Nippon </a:t>
            </a:r>
            <a:r>
              <a:rPr lang="en-US" dirty="0" err="1" smtClean="0">
                <a:solidFill>
                  <a:srgbClr val="FF0000"/>
                </a:solidFill>
              </a:rPr>
              <a:t>Kaigi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(right-wing revisionist org)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never </a:t>
            </a:r>
            <a:r>
              <a:rPr lang="en-US" dirty="0">
                <a:solidFill>
                  <a:srgbClr val="FF0000"/>
                </a:solidFill>
              </a:rPr>
              <a:t>experienced </a:t>
            </a:r>
            <a:r>
              <a:rPr lang="en-US" dirty="0"/>
              <a:t>the disastrous WWII</a:t>
            </a:r>
            <a:endParaRPr lang="en-US" sz="1200" dirty="0"/>
          </a:p>
          <a:p>
            <a:pPr lvl="1"/>
            <a:r>
              <a:rPr lang="en-US" dirty="0"/>
              <a:t>most older Japanese regret the militarism inflicted torture on neighbor countries and caused the U.S. atomic bombing of Hiroshima and Nagasaki</a:t>
            </a:r>
          </a:p>
          <a:p>
            <a:pPr lvl="1"/>
            <a:r>
              <a:rPr lang="en-US" dirty="0"/>
              <a:t>Believed Japanese troops were never involved in the 1937 Nanjing massacre and were not directly engaged in forcing innocent women into sexual slavery during WWII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apjjf.org/data/4975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24878"/>
            <a:ext cx="2895600" cy="19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78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Code of Abe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leader’s beliefs about the nature of politics and political conflict</a:t>
            </a:r>
          </a:p>
          <a:p>
            <a:pPr lvl="1"/>
            <a:r>
              <a:rPr lang="en-US" dirty="0"/>
              <a:t>The operational code is a branch of study of the personalities of world political leaders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Viewpoint regarding the historical development, notion of correct strategy and tactics 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Such belief system is influencing leader’s decision   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important</a:t>
            </a:r>
            <a:r>
              <a:rPr lang="en-US" dirty="0"/>
              <a:t> to </a:t>
            </a:r>
            <a:r>
              <a:rPr lang="en-US" dirty="0" smtClean="0"/>
              <a:t>understanding/analyzing </a:t>
            </a:r>
            <a:r>
              <a:rPr lang="en-US" dirty="0">
                <a:solidFill>
                  <a:srgbClr val="FF0000"/>
                </a:solidFill>
              </a:rPr>
              <a:t>how leaders will react to certain world events</a:t>
            </a:r>
            <a:r>
              <a:rPr lang="en-US" dirty="0"/>
              <a:t>.  </a:t>
            </a:r>
            <a:endParaRPr lang="en-US" dirty="0" smtClean="0"/>
          </a:p>
        </p:txBody>
      </p:sp>
      <p:pic>
        <p:nvPicPr>
          <p:cNvPr id="4" name="Picture 2" descr="http://cdn.static-economist.com/sites/default/files/imagecache/full-width/images/print-edition/20150606_LDD001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418" y="0"/>
            <a:ext cx="2536582" cy="14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Abe’s Revisionist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Abe has been pushing an </a:t>
            </a:r>
            <a:r>
              <a:rPr lang="en-US" dirty="0">
                <a:solidFill>
                  <a:srgbClr val="FF0000"/>
                </a:solidFill>
              </a:rPr>
              <a:t>ultra-nationalist policy </a:t>
            </a:r>
            <a:r>
              <a:rPr lang="en-US" dirty="0"/>
              <a:t>agenda</a:t>
            </a:r>
          </a:p>
          <a:p>
            <a:pPr lvl="1"/>
            <a:r>
              <a:rPr lang="en-US" dirty="0"/>
              <a:t>Revisionist historical views sought to deny</a:t>
            </a:r>
          </a:p>
          <a:p>
            <a:pPr lvl="2"/>
            <a:r>
              <a:rPr lang="en-US" dirty="0"/>
              <a:t>The 1993 </a:t>
            </a:r>
            <a:r>
              <a:rPr lang="en-US" dirty="0" err="1"/>
              <a:t>Kono</a:t>
            </a:r>
            <a:r>
              <a:rPr lang="en-US" dirty="0"/>
              <a:t> Statement</a:t>
            </a:r>
          </a:p>
          <a:p>
            <a:pPr lvl="2"/>
            <a:r>
              <a:rPr lang="en-US" dirty="0"/>
              <a:t>The 1995 Murayama Statement 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Went to the </a:t>
            </a:r>
            <a:r>
              <a:rPr lang="en-US" dirty="0" err="1"/>
              <a:t>Yasukuni</a:t>
            </a:r>
            <a:r>
              <a:rPr lang="en-US" dirty="0"/>
              <a:t> Shrine on Dec. 26, 2013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remains of 14 Class-A war criminals were moved there </a:t>
            </a:r>
            <a:endParaRPr lang="en-US" dirty="0" smtClean="0"/>
          </a:p>
          <a:p>
            <a:pPr lvl="2"/>
            <a:r>
              <a:rPr lang="en-US" dirty="0" smtClean="0"/>
              <a:t>Japanese </a:t>
            </a:r>
            <a:r>
              <a:rPr lang="en-US" dirty="0"/>
              <a:t>emperors Hirohito and Akihito had ended the visitation after 1987</a:t>
            </a:r>
          </a:p>
          <a:p>
            <a:pPr lvl="2"/>
            <a:r>
              <a:rPr lang="en-US" dirty="0" smtClean="0"/>
              <a:t>Abe sent offering </a:t>
            </a:r>
            <a:r>
              <a:rPr lang="en-US" dirty="0"/>
              <a:t>to </a:t>
            </a:r>
            <a:r>
              <a:rPr lang="en-US" dirty="0" err="1"/>
              <a:t>Yasukuni</a:t>
            </a:r>
            <a:r>
              <a:rPr lang="en-US" dirty="0"/>
              <a:t> shrine for war </a:t>
            </a:r>
            <a:r>
              <a:rPr lang="en-US" dirty="0" smtClean="0"/>
              <a:t>dead, Aug 15, 2019</a:t>
            </a:r>
          </a:p>
          <a:p>
            <a:pPr lvl="2"/>
            <a:r>
              <a:rPr lang="en-US" dirty="0" smtClean="0"/>
              <a:t>Four Abe’s cabinet members visit Aug 15, 2020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7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b="1" dirty="0" smtClean="0"/>
              <a:t>Statement by the Chief Cabinet Secretary </a:t>
            </a:r>
            <a:r>
              <a:rPr lang="en-US" sz="2800" b="1" dirty="0" err="1" smtClean="0"/>
              <a:t>Yohei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Kono</a:t>
            </a:r>
            <a:r>
              <a:rPr lang="en-US" sz="2800" b="1" dirty="0" smtClean="0"/>
              <a:t> on the result of the study on the issue of “comfort women”  </a:t>
            </a:r>
            <a:r>
              <a:rPr lang="en-US" sz="2800" dirty="0" smtClean="0"/>
              <a:t>Aug 4, 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en-US" dirty="0"/>
              <a:t>The Government of Japan has been conducting a study on the issue of wartime "comfort women" since December 1991. </a:t>
            </a:r>
          </a:p>
          <a:p>
            <a:pPr fontAlgn="t"/>
            <a:endParaRPr lang="en-US" sz="1400" dirty="0">
              <a:solidFill>
                <a:srgbClr val="FF0000"/>
              </a:solidFill>
            </a:endParaRPr>
          </a:p>
          <a:p>
            <a:pPr fontAlgn="t"/>
            <a:r>
              <a:rPr lang="en-US" dirty="0">
                <a:solidFill>
                  <a:srgbClr val="FF0000"/>
                </a:solidFill>
              </a:rPr>
              <a:t>Japanese military</a:t>
            </a:r>
            <a:r>
              <a:rPr lang="en-US" dirty="0"/>
              <a:t> was, directly or indirectly, </a:t>
            </a:r>
            <a:r>
              <a:rPr lang="en-US" dirty="0">
                <a:solidFill>
                  <a:srgbClr val="FF0000"/>
                </a:solidFill>
              </a:rPr>
              <a:t>involved in </a:t>
            </a:r>
            <a:r>
              <a:rPr lang="en-US" dirty="0"/>
              <a:t>the establishment and management of the comfort stations and the transfer of comfort women.</a:t>
            </a:r>
          </a:p>
          <a:p>
            <a:pPr fontAlgn="t"/>
            <a:endParaRPr lang="en-US" sz="1600" dirty="0"/>
          </a:p>
          <a:p>
            <a:pPr fontAlgn="t"/>
            <a:r>
              <a:rPr lang="en-US" dirty="0"/>
              <a:t>they were recruited against their own will, through coaxing, coercion, etc., ….. </a:t>
            </a:r>
            <a:r>
              <a:rPr lang="en-US" dirty="0">
                <a:solidFill>
                  <a:srgbClr val="FF0000"/>
                </a:solidFill>
              </a:rPr>
              <a:t>They lived in misery at comfort stations under a coercive atmosphere</a:t>
            </a:r>
            <a:r>
              <a:rPr lang="en-US" dirty="0"/>
              <a:t>.</a:t>
            </a:r>
          </a:p>
          <a:p>
            <a:pPr fontAlgn="t"/>
            <a:endParaRPr lang="en-US" sz="1400" dirty="0">
              <a:solidFill>
                <a:srgbClr val="FF0000"/>
              </a:solidFill>
            </a:endParaRPr>
          </a:p>
          <a:p>
            <a:pPr fontAlgn="t"/>
            <a:r>
              <a:rPr lang="en-US" dirty="0">
                <a:solidFill>
                  <a:srgbClr val="FF0000"/>
                </a:solidFill>
              </a:rPr>
              <a:t>The Government of Japan </a:t>
            </a:r>
            <a:r>
              <a:rPr lang="en-US" dirty="0"/>
              <a:t>would like to take this opportunity once again to extend its </a:t>
            </a:r>
            <a:r>
              <a:rPr lang="en-US" dirty="0">
                <a:solidFill>
                  <a:srgbClr val="FF0000"/>
                </a:solidFill>
              </a:rPr>
              <a:t>sincere apologies and remorse </a:t>
            </a:r>
            <a:r>
              <a:rPr lang="en-US" dirty="0"/>
              <a:t>to all those, irrespective of place of origin, who suffered immeasurable pain and incurable physical and psychological wounds as comfort women.</a:t>
            </a:r>
          </a:p>
          <a:p>
            <a:pPr fontAlgn="t"/>
            <a:endParaRPr lang="en-US" sz="1400" dirty="0"/>
          </a:p>
          <a:p>
            <a:pPr fontAlgn="t"/>
            <a:r>
              <a:rPr lang="en-US" dirty="0"/>
              <a:t>We hereby reiterate our firm determination never to repeat the same mistake by forever engraving such issues in our memories through the study and teaching of history.</a:t>
            </a:r>
          </a:p>
          <a:p>
            <a:endParaRPr lang="en-US" sz="1800" dirty="0"/>
          </a:p>
          <a:p>
            <a:r>
              <a:rPr lang="en-US" sz="1800" dirty="0"/>
              <a:t>https://www.mofa.go.jp/policy/women/fund/state9308.html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1348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Abe’s Revisionist Policy toward Korea’s Dokdo </vt:lpstr>
      <vt:lpstr>Contents</vt:lpstr>
      <vt:lpstr>I. Introduction </vt:lpstr>
      <vt:lpstr>II. Political Background of Abe </vt:lpstr>
      <vt:lpstr>The Article 9 of the Constitution of Japan  </vt:lpstr>
      <vt:lpstr>Slide 6</vt:lpstr>
      <vt:lpstr>Operational Code of Abe </vt:lpstr>
      <vt:lpstr>III. Abe’s Revisionist Policy</vt:lpstr>
      <vt:lpstr> Statement by the Chief Cabinet Secretary Yohei Kono on the result of the study on the issue of “comfort women”  Aug 4, 93</vt:lpstr>
      <vt:lpstr>Statement by Prime Minister Tomiichi Murayama “On the occasion of the 50th anniversary of the war's end” Aug 15, 95</vt:lpstr>
      <vt:lpstr>IV. Abe’s Elaborate Policy toward Dokdo  </vt:lpstr>
      <vt:lpstr>Three Stages of Abe’s Policy  </vt:lpstr>
      <vt:lpstr>1. A Short-term Policy </vt:lpstr>
      <vt:lpstr>2. Middle-term Policy </vt:lpstr>
      <vt:lpstr>Slide 15</vt:lpstr>
      <vt:lpstr>3. Longer-term Policy </vt:lpstr>
      <vt:lpstr>VI. Conclusion 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Abe’s Flimsy Scheme of Staking Territorial Claim over Korea’s Dokdo Islets</dc:title>
  <dc:creator>Edward</dc:creator>
  <cp:lastModifiedBy>Brian Kim</cp:lastModifiedBy>
  <cp:revision>45</cp:revision>
  <cp:lastPrinted>2015-06-05T02:35:46Z</cp:lastPrinted>
  <dcterms:created xsi:type="dcterms:W3CDTF">2015-06-04T17:02:10Z</dcterms:created>
  <dcterms:modified xsi:type="dcterms:W3CDTF">2020-09-11T02:14:19Z</dcterms:modified>
</cp:coreProperties>
</file>