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0" r:id="rId2"/>
    <p:sldId id="350" r:id="rId3"/>
    <p:sldId id="310" r:id="rId4"/>
    <p:sldId id="312" r:id="rId5"/>
    <p:sldId id="313" r:id="rId6"/>
    <p:sldId id="314" r:id="rId7"/>
    <p:sldId id="315" r:id="rId8"/>
    <p:sldId id="316" r:id="rId9"/>
    <p:sldId id="317" r:id="rId10"/>
    <p:sldId id="318" r:id="rId11"/>
    <p:sldId id="321" r:id="rId12"/>
    <p:sldId id="322" r:id="rId13"/>
    <p:sldId id="323" r:id="rId14"/>
    <p:sldId id="324" r:id="rId15"/>
    <p:sldId id="319" r:id="rId16"/>
    <p:sldId id="320" r:id="rId17"/>
    <p:sldId id="325" r:id="rId18"/>
    <p:sldId id="327" r:id="rId19"/>
    <p:sldId id="329" r:id="rId20"/>
    <p:sldId id="330" r:id="rId21"/>
    <p:sldId id="331" r:id="rId22"/>
    <p:sldId id="332" r:id="rId23"/>
    <p:sldId id="333" r:id="rId24"/>
    <p:sldId id="347" r:id="rId25"/>
    <p:sldId id="344" r:id="rId26"/>
    <p:sldId id="345" r:id="rId27"/>
    <p:sldId id="346" r:id="rId28"/>
    <p:sldId id="334" r:id="rId29"/>
    <p:sldId id="335" r:id="rId30"/>
    <p:sldId id="336" r:id="rId31"/>
    <p:sldId id="348" r:id="rId32"/>
    <p:sldId id="349" r:id="rId33"/>
    <p:sldId id="342" r:id="rId34"/>
    <p:sldId id="337" r:id="rId35"/>
    <p:sldId id="34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P Stoltman" initials="JPS" lastIdx="1" clrIdx="0">
    <p:extLst>
      <p:ext uri="{19B8F6BF-5375-455C-9EA6-DF929625EA0E}">
        <p15:presenceInfo xmlns:p15="http://schemas.microsoft.com/office/powerpoint/2012/main" xmlns="" userId="S-1-5-21-3538783670-3846671824-2318315900-68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3" d="100"/>
          <a:sy n="73" d="100"/>
        </p:scale>
        <p:origin x="-402"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5T09:34:26.733" idx="1">
    <p:pos x="10" y="10"/>
    <p:text>https://www.scmp.com/news/asia/east-asia/article/2183018/tokyo-discuss-sea-japans-name-seoul-just-dont-call-it-east-sea</p:text>
    <p:extLst>
      <p:ext uri="{C676402C-5697-4E1C-873F-D02D1690AC5C}">
        <p15:threadingInfo xmlns:p15="http://schemas.microsoft.com/office/powerpoint/2012/main" xmlns=""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B7934-5A1B-40D0-A020-AAB17B76AE73}" type="datetimeFigureOut">
              <a:rPr lang="en-US" smtClean="0"/>
              <a:pPr/>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AC834-5161-4C11-BB54-3F53362B7073}" type="slidenum">
              <a:rPr lang="en-US" smtClean="0"/>
              <a:pPr/>
              <a:t>‹#›</a:t>
            </a:fld>
            <a:endParaRPr lang="en-US"/>
          </a:p>
        </p:txBody>
      </p:sp>
    </p:spTree>
    <p:extLst>
      <p:ext uri="{BB962C8B-B14F-4D97-AF65-F5344CB8AC3E}">
        <p14:creationId xmlns:p14="http://schemas.microsoft.com/office/powerpoint/2010/main" xmlns="" val="2101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Universal Geography 1</a:t>
            </a:r>
            <a:r>
              <a:rPr lang="en-US" baseline="30000" dirty="0"/>
              <a:t>st</a:t>
            </a:r>
            <a:r>
              <a:rPr lang="en-US" dirty="0"/>
              <a:t> edition1789; 2</a:t>
            </a:r>
            <a:r>
              <a:rPr lang="en-US" baseline="30000" dirty="0"/>
              <a:t>nd</a:t>
            </a:r>
            <a:r>
              <a:rPr lang="en-US" dirty="0"/>
              <a:t> edition 1796; 3</a:t>
            </a:r>
            <a:r>
              <a:rPr lang="en-US" baseline="30000" dirty="0"/>
              <a:t>rd</a:t>
            </a:r>
            <a:r>
              <a:rPr lang="en-US" dirty="0"/>
              <a:t> edition 1801;  4</a:t>
            </a:r>
            <a:r>
              <a:rPr lang="en-US" baseline="30000" dirty="0"/>
              <a:t>th</a:t>
            </a:r>
            <a:r>
              <a:rPr lang="en-US" dirty="0"/>
              <a:t> edition in 1801-2; 5</a:t>
            </a:r>
            <a:r>
              <a:rPr lang="en-US" baseline="30000" dirty="0"/>
              <a:t>th</a:t>
            </a:r>
            <a:r>
              <a:rPr lang="en-US" dirty="0"/>
              <a:t> edition in 1805; 6</a:t>
            </a:r>
            <a:r>
              <a:rPr lang="en-US" baseline="30000" dirty="0"/>
              <a:t>th</a:t>
            </a:r>
            <a:r>
              <a:rPr lang="en-US" dirty="0"/>
              <a:t> edition 1812; Due to poorly constructed maps in the U.S. the New and Elegant Maps</a:t>
            </a:r>
            <a:r>
              <a:rPr lang="en-US" baseline="0" dirty="0"/>
              <a:t> were updated for the Eastern Hemisphere (Vol 2). </a:t>
            </a:r>
            <a:r>
              <a:rPr lang="en-US" dirty="0"/>
              <a:t>This</a:t>
            </a:r>
            <a:r>
              <a:rPr lang="en-US" baseline="0" dirty="0"/>
              <a:t> is probably an 3</a:t>
            </a:r>
            <a:r>
              <a:rPr lang="en-US" baseline="30000" dirty="0"/>
              <a:t>rd</a:t>
            </a:r>
            <a:r>
              <a:rPr lang="en-US" baseline="0" dirty="0"/>
              <a:t> edition map not changed; The name of the waterbody probably did not change from first to sixth printing in  accordance with the atlas companion atlas   Advertised with 19 maps in the book. </a:t>
            </a:r>
          </a:p>
          <a:p>
            <a:r>
              <a:rPr lang="en-US" dirty="0"/>
              <a:t>Starting with the 1805 edition, Morse acquired this atlas (originally published in 1804 to accompany the Philadelphia edition of Pinkerton's Geography) for his Geography. Maps without color bound with paper-covered quarter leather boards. </a:t>
            </a:r>
          </a:p>
          <a:p>
            <a:r>
              <a:rPr lang="en-US" dirty="0"/>
              <a:t>Source for information:</a:t>
            </a:r>
            <a:r>
              <a:rPr lang="en-US" baseline="0" dirty="0"/>
              <a:t> https://www.davidrumsey.com/luna/servlet/detail/RUMSEY~8~1~31665~1150526:-Title-Page-to--A-new-and-elegant-g</a:t>
            </a:r>
            <a:endParaRPr lang="en-US" dirty="0"/>
          </a:p>
          <a:p>
            <a:r>
              <a:rPr lang="en-US" dirty="0"/>
              <a:t>https://books.google.co.kr/books?id=bz4wAAAAYAAJ&amp;printsec=frontcover&amp;dq=American+Universal+Geography+Google+Books&amp;hl=ko&amp;sa=X&amp;ved=0ahUKEwiwleu4woTjAhWEad4KHTDHDqoQ6AEILzAB#v=onepage&amp;q=American%20Universal%20Geography%20Google%20Books&amp;f=false</a:t>
            </a:r>
          </a:p>
          <a:p>
            <a:endParaRPr lang="en-US" dirty="0"/>
          </a:p>
        </p:txBody>
      </p:sp>
      <p:sp>
        <p:nvSpPr>
          <p:cNvPr id="4" name="Slide Number Placeholder 3"/>
          <p:cNvSpPr>
            <a:spLocks noGrp="1"/>
          </p:cNvSpPr>
          <p:nvPr>
            <p:ph type="sldNum" sz="quarter" idx="10"/>
          </p:nvPr>
        </p:nvSpPr>
        <p:spPr/>
        <p:txBody>
          <a:bodyPr/>
          <a:lstStyle/>
          <a:p>
            <a:fld id="{63689EEF-F26E-44DC-95EC-5A7490D59FDD}" type="slidenum">
              <a:rPr lang="en-US" smtClean="0"/>
              <a:pPr/>
              <a:t>4</a:t>
            </a:fld>
            <a:endParaRPr lang="en-US"/>
          </a:p>
        </p:txBody>
      </p:sp>
    </p:spTree>
    <p:extLst>
      <p:ext uri="{BB962C8B-B14F-4D97-AF65-F5344CB8AC3E}">
        <p14:creationId xmlns:p14="http://schemas.microsoft.com/office/powerpoint/2010/main" xmlns="" val="413742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{Stamp, 1931 #456}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Stamp, L. D. (1931). </a:t>
            </a:r>
            <a:r>
              <a:rPr lang="en-US" sz="1200" i="1" dirty="0"/>
              <a:t>New Secondary School Geography</a:t>
            </a:r>
            <a:r>
              <a:rPr lang="en-US" sz="1200" i="0" dirty="0"/>
              <a:t>. Bombay: Orient Longmans Ltd.</a:t>
            </a:r>
          </a:p>
          <a:p>
            <a:endParaRPr lang="en-US" dirty="0"/>
          </a:p>
        </p:txBody>
      </p:sp>
      <p:sp>
        <p:nvSpPr>
          <p:cNvPr id="4" name="Slide Number Placeholder 3"/>
          <p:cNvSpPr>
            <a:spLocks noGrp="1"/>
          </p:cNvSpPr>
          <p:nvPr>
            <p:ph type="sldNum" sz="quarter" idx="10"/>
          </p:nvPr>
        </p:nvSpPr>
        <p:spPr/>
        <p:txBody>
          <a:bodyPr/>
          <a:lstStyle/>
          <a:p>
            <a:fld id="{AB5AC834-5161-4C11-BB54-3F53362B7073}" type="slidenum">
              <a:rPr lang="en-US" smtClean="0"/>
              <a:pPr/>
              <a:t>15</a:t>
            </a:fld>
            <a:endParaRPr lang="en-US"/>
          </a:p>
        </p:txBody>
      </p:sp>
    </p:spTree>
    <p:extLst>
      <p:ext uri="{BB962C8B-B14F-4D97-AF65-F5344CB8AC3E}">
        <p14:creationId xmlns:p14="http://schemas.microsoft.com/office/powerpoint/2010/main" xmlns="" val="731293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{Stamp, 1931 #456}</a:t>
            </a:r>
          </a:p>
        </p:txBody>
      </p:sp>
      <p:sp>
        <p:nvSpPr>
          <p:cNvPr id="4" name="Slide Number Placeholder 3"/>
          <p:cNvSpPr>
            <a:spLocks noGrp="1"/>
          </p:cNvSpPr>
          <p:nvPr>
            <p:ph type="sldNum" sz="quarter" idx="10"/>
          </p:nvPr>
        </p:nvSpPr>
        <p:spPr/>
        <p:txBody>
          <a:bodyPr/>
          <a:lstStyle/>
          <a:p>
            <a:fld id="{AB5AC834-5161-4C11-BB54-3F53362B7073}" type="slidenum">
              <a:rPr lang="en-US" smtClean="0"/>
              <a:pPr/>
              <a:t>16</a:t>
            </a:fld>
            <a:endParaRPr lang="en-US"/>
          </a:p>
        </p:txBody>
      </p:sp>
    </p:spTree>
    <p:extLst>
      <p:ext uri="{BB962C8B-B14F-4D97-AF65-F5344CB8AC3E}">
        <p14:creationId xmlns:p14="http://schemas.microsoft.com/office/powerpoint/2010/main" xmlns="" val="257785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VANK (Voluntary Agency Network of Korea) is a cyber diplomacy organization of 120,000 Korean and international members united under the purpose of properly introducing Korea to the world and promoting cultural exchange through international friendships.</a:t>
            </a:r>
          </a:p>
          <a:p>
            <a:endParaRPr lang="en-US" dirty="0"/>
          </a:p>
          <a:p>
            <a:r>
              <a:rPr lang="en-US" dirty="0"/>
              <a:t>VANK was founded in 1999 when one young man began exchanging emails with a pen pal and became shocked to find that his international friends either knew very little about Korea or possessed incorrect information about Korea. This one young man, the founder, began to imagine a future where Koreans could establish sincere relationships with international friends from all over the world. Through these relationships, the global community could gain a holistic and accurate understanding of Korea.</a:t>
            </a:r>
          </a:p>
          <a:p>
            <a:r>
              <a:rPr lang="en-US" dirty="0"/>
              <a:t>http://usa.prkorea.com/about-vank/</a:t>
            </a:r>
          </a:p>
          <a:p>
            <a:endParaRPr lang="en-US" dirty="0"/>
          </a:p>
        </p:txBody>
      </p:sp>
      <p:sp>
        <p:nvSpPr>
          <p:cNvPr id="4" name="Slide Number Placeholder 3"/>
          <p:cNvSpPr>
            <a:spLocks noGrp="1"/>
          </p:cNvSpPr>
          <p:nvPr>
            <p:ph type="sldNum" sz="quarter" idx="5"/>
          </p:nvPr>
        </p:nvSpPr>
        <p:spPr/>
        <p:txBody>
          <a:bodyPr/>
          <a:lstStyle/>
          <a:p>
            <a:fld id="{AB5AC834-5161-4C11-BB54-3F53362B7073}" type="slidenum">
              <a:rPr lang="en-US" smtClean="0"/>
              <a:pPr/>
              <a:t>31</a:t>
            </a:fld>
            <a:endParaRPr lang="en-US"/>
          </a:p>
        </p:txBody>
      </p:sp>
    </p:spTree>
    <p:extLst>
      <p:ext uri="{BB962C8B-B14F-4D97-AF65-F5344CB8AC3E}">
        <p14:creationId xmlns:p14="http://schemas.microsoft.com/office/powerpoint/2010/main" xmlns="" val="34941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https://www.scmp.com/news/asia/east-asia/article/2183018/tokyo-discuss-sea-japans-name-seoul-just-dont-call-it-east-sea</a:t>
            </a:r>
          </a:p>
        </p:txBody>
      </p:sp>
      <p:sp>
        <p:nvSpPr>
          <p:cNvPr id="4" name="Slide Number Placeholder 3"/>
          <p:cNvSpPr>
            <a:spLocks noGrp="1"/>
          </p:cNvSpPr>
          <p:nvPr>
            <p:ph type="sldNum" sz="quarter" idx="5"/>
          </p:nvPr>
        </p:nvSpPr>
        <p:spPr/>
        <p:txBody>
          <a:bodyPr/>
          <a:lstStyle/>
          <a:p>
            <a:fld id="{AB5AC834-5161-4C11-BB54-3F53362B7073}" type="slidenum">
              <a:rPr lang="en-US" smtClean="0"/>
              <a:pPr/>
              <a:t>32</a:t>
            </a:fld>
            <a:endParaRPr lang="en-US"/>
          </a:p>
        </p:txBody>
      </p:sp>
    </p:spTree>
    <p:extLst>
      <p:ext uri="{BB962C8B-B14F-4D97-AF65-F5344CB8AC3E}">
        <p14:creationId xmlns:p14="http://schemas.microsoft.com/office/powerpoint/2010/main" xmlns="" val="190081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Morse</a:t>
            </a:r>
            <a:r>
              <a:rPr lang="en-US" baseline="0" dirty="0"/>
              <a:t> American Universal Geography  3</a:t>
            </a:r>
            <a:r>
              <a:rPr lang="en-US" baseline="30000" dirty="0"/>
              <a:t>rd</a:t>
            </a:r>
            <a:r>
              <a:rPr lang="en-US" baseline="0" dirty="0"/>
              <a:t> edition 1801</a:t>
            </a:r>
            <a:endParaRPr lang="en-US" dirty="0"/>
          </a:p>
          <a:p>
            <a:r>
              <a:rPr lang="en-US" dirty="0"/>
              <a:t>https://archive.org/details/americanuniversa01inmors/page/n7</a:t>
            </a:r>
          </a:p>
          <a:p>
            <a:endParaRPr lang="en-US" dirty="0"/>
          </a:p>
          <a:p>
            <a:endParaRPr lang="en-US" dirty="0"/>
          </a:p>
        </p:txBody>
      </p:sp>
      <p:sp>
        <p:nvSpPr>
          <p:cNvPr id="4" name="Slide Number Placeholder 3"/>
          <p:cNvSpPr>
            <a:spLocks noGrp="1"/>
          </p:cNvSpPr>
          <p:nvPr>
            <p:ph type="sldNum" sz="quarter" idx="10"/>
          </p:nvPr>
        </p:nvSpPr>
        <p:spPr/>
        <p:txBody>
          <a:bodyPr/>
          <a:lstStyle/>
          <a:p>
            <a:fld id="{63689EEF-F26E-44DC-95EC-5A7490D59FDD}" type="slidenum">
              <a:rPr lang="en-US" smtClean="0"/>
              <a:pPr/>
              <a:t>5</a:t>
            </a:fld>
            <a:endParaRPr lang="en-US"/>
          </a:p>
        </p:txBody>
      </p:sp>
    </p:spTree>
    <p:extLst>
      <p:ext uri="{BB962C8B-B14F-4D97-AF65-F5344CB8AC3E}">
        <p14:creationId xmlns:p14="http://schemas.microsoft.com/office/powerpoint/2010/main" xmlns="" val="361017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Morse American Universal Geography</a:t>
            </a:r>
            <a:r>
              <a:rPr lang="en-US" baseline="0" dirty="0"/>
              <a:t> 4</a:t>
            </a:r>
            <a:r>
              <a:rPr lang="en-US" baseline="30000" dirty="0"/>
              <a:t>th</a:t>
            </a:r>
            <a:r>
              <a:rPr lang="en-US" baseline="0" dirty="0"/>
              <a:t> edition  1805</a:t>
            </a:r>
            <a:endParaRPr lang="en-US" dirty="0"/>
          </a:p>
          <a:p>
            <a:r>
              <a:rPr lang="en-US" dirty="0"/>
              <a:t>https://books.google.co.kr/books?id=t4E9AAAAYAAJ&amp;printsec=frontcover&amp;hl=ko&amp;source=gbs_ge_summary_r&amp;cad=0#v=onepage&amp;q&amp;f=false</a:t>
            </a:r>
          </a:p>
          <a:p>
            <a:r>
              <a:rPr lang="en-US" dirty="0"/>
              <a:t>Map</a:t>
            </a:r>
            <a:r>
              <a:rPr lang="en-US" baseline="0" dirty="0"/>
              <a:t> is probably from the New and  Elegant General Atlas</a:t>
            </a:r>
            <a:endParaRPr lang="en-US" dirty="0"/>
          </a:p>
          <a:p>
            <a:r>
              <a:rPr lang="en-US" dirty="0"/>
              <a:t>Morse Universal Geography labels water</a:t>
            </a:r>
            <a:r>
              <a:rPr lang="en-US" baseline="0" dirty="0"/>
              <a:t> body as Sea of Korea</a:t>
            </a:r>
          </a:p>
          <a:p>
            <a:r>
              <a:rPr lang="en-US" dirty="0"/>
              <a:t>Starting with the 1805 edition, Morse acquired this atlas (originally published in 1804 to accompany the Philadelphia edition of Pinkerton's Geography) for his Geography. Maps without color bound with paper-covered quarter leather boards. </a:t>
            </a:r>
          </a:p>
        </p:txBody>
      </p:sp>
      <p:sp>
        <p:nvSpPr>
          <p:cNvPr id="4" name="Slide Number Placeholder 3"/>
          <p:cNvSpPr>
            <a:spLocks noGrp="1"/>
          </p:cNvSpPr>
          <p:nvPr>
            <p:ph type="sldNum" sz="quarter" idx="10"/>
          </p:nvPr>
        </p:nvSpPr>
        <p:spPr/>
        <p:txBody>
          <a:bodyPr/>
          <a:lstStyle/>
          <a:p>
            <a:fld id="{63689EEF-F26E-44DC-95EC-5A7490D59FDD}" type="slidenum">
              <a:rPr lang="en-US" smtClean="0"/>
              <a:pPr/>
              <a:t>6</a:t>
            </a:fld>
            <a:endParaRPr lang="en-US"/>
          </a:p>
        </p:txBody>
      </p:sp>
    </p:spTree>
    <p:extLst>
      <p:ext uri="{BB962C8B-B14F-4D97-AF65-F5344CB8AC3E}">
        <p14:creationId xmlns:p14="http://schemas.microsoft.com/office/powerpoint/2010/main" xmlns="" val="289302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New and Elegant General Atlas 1805 5</a:t>
            </a:r>
            <a:r>
              <a:rPr lang="en-US" baseline="30000" dirty="0"/>
              <a:t>th</a:t>
            </a:r>
            <a:r>
              <a:rPr lang="en-US" baseline="0" dirty="0"/>
              <a:t> edition using the New and Elegant General Atlas</a:t>
            </a:r>
            <a:endParaRPr lang="en-US" dirty="0"/>
          </a:p>
          <a:p>
            <a:r>
              <a:rPr lang="en-US" dirty="0"/>
              <a:t>https://www.davidrumsey.com/luna/servlet/view/search?q=pub_list_no%3d%220028.000%22&amp;qvq=lc:RUMSEY~8~1&amp;mi=0</a:t>
            </a:r>
          </a:p>
          <a:p>
            <a:r>
              <a:rPr lang="en-US" dirty="0"/>
              <a:t>Morse Geography Made Easy 6 </a:t>
            </a:r>
            <a:r>
              <a:rPr lang="en-US" dirty="0" err="1"/>
              <a:t>th</a:t>
            </a:r>
            <a:r>
              <a:rPr lang="en-US" dirty="0"/>
              <a:t> edition in 1812 used this same</a:t>
            </a:r>
            <a:r>
              <a:rPr lang="en-US" baseline="0" dirty="0"/>
              <a:t> map </a:t>
            </a:r>
          </a:p>
          <a:p>
            <a:r>
              <a:rPr lang="en-US" dirty="0"/>
              <a:t>https://books.google.co.kr/books?id=Xz8NAQAAIAAJ&amp;printsec=frontcover&amp;hl=ko&amp;source=gbs_ge_summary_r&amp;cad=0#v=onepage&amp;q&amp;f=false</a:t>
            </a:r>
          </a:p>
        </p:txBody>
      </p:sp>
      <p:sp>
        <p:nvSpPr>
          <p:cNvPr id="4" name="Slide Number Placeholder 3"/>
          <p:cNvSpPr>
            <a:spLocks noGrp="1"/>
          </p:cNvSpPr>
          <p:nvPr>
            <p:ph type="sldNum" sz="quarter" idx="10"/>
          </p:nvPr>
        </p:nvSpPr>
        <p:spPr/>
        <p:txBody>
          <a:bodyPr/>
          <a:lstStyle/>
          <a:p>
            <a:fld id="{63689EEF-F26E-44DC-95EC-5A7490D59FDD}" type="slidenum">
              <a:rPr lang="en-US" smtClean="0"/>
              <a:pPr/>
              <a:t>7</a:t>
            </a:fld>
            <a:endParaRPr lang="en-US"/>
          </a:p>
        </p:txBody>
      </p:sp>
    </p:spTree>
    <p:extLst>
      <p:ext uri="{BB962C8B-B14F-4D97-AF65-F5344CB8AC3E}">
        <p14:creationId xmlns:p14="http://schemas.microsoft.com/office/powerpoint/2010/main" xmlns="" val="288410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The New and Elegant General Atlas (Arrowsmith and Lewis, 1812)</a:t>
            </a:r>
          </a:p>
          <a:p>
            <a:r>
              <a:rPr lang="en-US" dirty="0"/>
              <a:t>https://www.davidrumsey.com/luna/servlet/detail/RUMSEY~8~1~31686~1150481:Asia-?qvq=q:pub_list_no%3D%220028.000%22;lc:RUMSEY~8~1&amp;mi=22&amp;trs=66</a:t>
            </a:r>
          </a:p>
          <a:p>
            <a:endParaRPr lang="en-US" dirty="0"/>
          </a:p>
        </p:txBody>
      </p:sp>
      <p:sp>
        <p:nvSpPr>
          <p:cNvPr id="4" name="Slide Number Placeholder 3"/>
          <p:cNvSpPr>
            <a:spLocks noGrp="1"/>
          </p:cNvSpPr>
          <p:nvPr>
            <p:ph type="sldNum" sz="quarter" idx="10"/>
          </p:nvPr>
        </p:nvSpPr>
        <p:spPr/>
        <p:txBody>
          <a:bodyPr/>
          <a:lstStyle/>
          <a:p>
            <a:fld id="{63689EEF-F26E-44DC-95EC-5A7490D59FDD}" type="slidenum">
              <a:rPr lang="en-US" smtClean="0"/>
              <a:pPr/>
              <a:t>8</a:t>
            </a:fld>
            <a:endParaRPr lang="en-US"/>
          </a:p>
        </p:txBody>
      </p:sp>
    </p:spTree>
    <p:extLst>
      <p:ext uri="{BB962C8B-B14F-4D97-AF65-F5344CB8AC3E}">
        <p14:creationId xmlns:p14="http://schemas.microsoft.com/office/powerpoint/2010/main" xmlns="" val="199668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{Barrows, 1924 #458}</a:t>
            </a:r>
          </a:p>
          <a:p>
            <a:r>
              <a:rPr lang="en-US" sz="1200" dirty="0"/>
              <a:t>Barrows, H. H., &amp; Parker, E. P. (1924). </a:t>
            </a:r>
            <a:r>
              <a:rPr lang="en-US" sz="1200" i="1" dirty="0"/>
              <a:t>Geography: Journeys in Distant Lands</a:t>
            </a:r>
            <a:r>
              <a:rPr lang="en-US" sz="1200" i="0" dirty="0"/>
              <a:t>. </a:t>
            </a:r>
            <a:r>
              <a:rPr lang="en-US" sz="1200" i="0"/>
              <a:t>New York Silver, Burdett and Company.</a:t>
            </a:r>
            <a:endParaRPr lang="en-US"/>
          </a:p>
        </p:txBody>
      </p:sp>
      <p:sp>
        <p:nvSpPr>
          <p:cNvPr id="4" name="Slide Number Placeholder 3"/>
          <p:cNvSpPr>
            <a:spLocks noGrp="1"/>
          </p:cNvSpPr>
          <p:nvPr>
            <p:ph type="sldNum" sz="quarter" idx="10"/>
          </p:nvPr>
        </p:nvSpPr>
        <p:spPr/>
        <p:txBody>
          <a:bodyPr/>
          <a:lstStyle/>
          <a:p>
            <a:fld id="{AB5AC834-5161-4C11-BB54-3F53362B7073}" type="slidenum">
              <a:rPr lang="en-US" smtClean="0"/>
              <a:pPr/>
              <a:t>9</a:t>
            </a:fld>
            <a:endParaRPr lang="en-US"/>
          </a:p>
        </p:txBody>
      </p:sp>
    </p:spTree>
    <p:extLst>
      <p:ext uri="{BB962C8B-B14F-4D97-AF65-F5344CB8AC3E}">
        <p14:creationId xmlns:p14="http://schemas.microsoft.com/office/powerpoint/2010/main" xmlns="" val="173317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{Huntington, 1932 #457}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Huntington, E., Henson, C. B., &amp; </a:t>
            </a:r>
            <a:r>
              <a:rPr lang="en-US" sz="1200" dirty="0" err="1"/>
              <a:t>McMury</a:t>
            </a:r>
            <a:r>
              <a:rPr lang="en-US" sz="1200" dirty="0"/>
              <a:t>, F. M. (1932). </a:t>
            </a:r>
            <a:r>
              <a:rPr lang="en-US" sz="1200" i="1" dirty="0"/>
              <a:t>Living Geography: Book One How Countries Differ</a:t>
            </a:r>
            <a:r>
              <a:rPr lang="en-US" sz="1200" i="0" dirty="0"/>
              <a:t>. New York: The MacMillan Company.</a:t>
            </a:r>
          </a:p>
          <a:p>
            <a:r>
              <a:rPr lang="en-US" dirty="0"/>
              <a:t>Uses Japan Sea</a:t>
            </a:r>
          </a:p>
        </p:txBody>
      </p:sp>
      <p:sp>
        <p:nvSpPr>
          <p:cNvPr id="4" name="Slide Number Placeholder 3"/>
          <p:cNvSpPr>
            <a:spLocks noGrp="1"/>
          </p:cNvSpPr>
          <p:nvPr>
            <p:ph type="sldNum" sz="quarter" idx="10"/>
          </p:nvPr>
        </p:nvSpPr>
        <p:spPr/>
        <p:txBody>
          <a:bodyPr/>
          <a:lstStyle/>
          <a:p>
            <a:fld id="{AB5AC834-5161-4C11-BB54-3F53362B7073}" type="slidenum">
              <a:rPr lang="en-US" smtClean="0"/>
              <a:pPr/>
              <a:t>11</a:t>
            </a:fld>
            <a:endParaRPr lang="en-US"/>
          </a:p>
        </p:txBody>
      </p:sp>
    </p:spTree>
    <p:extLst>
      <p:ext uri="{BB962C8B-B14F-4D97-AF65-F5344CB8AC3E}">
        <p14:creationId xmlns:p14="http://schemas.microsoft.com/office/powerpoint/2010/main" xmlns="" val="256949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{Dawe, 1910 circa #455}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Dawe, C. W. (1910 circa). </a:t>
            </a:r>
            <a:r>
              <a:rPr lang="en-US" sz="1200" i="1" dirty="0"/>
              <a:t>The Higher School Geography</a:t>
            </a:r>
            <a:r>
              <a:rPr lang="en-US" sz="1200" i="0" dirty="0"/>
              <a:t>. London: The Educational Supply Association Limited.</a:t>
            </a:r>
          </a:p>
          <a:p>
            <a:endParaRPr lang="en-US" dirty="0"/>
          </a:p>
        </p:txBody>
      </p:sp>
      <p:sp>
        <p:nvSpPr>
          <p:cNvPr id="4" name="Slide Number Placeholder 3"/>
          <p:cNvSpPr>
            <a:spLocks noGrp="1"/>
          </p:cNvSpPr>
          <p:nvPr>
            <p:ph type="sldNum" sz="quarter" idx="10"/>
          </p:nvPr>
        </p:nvSpPr>
        <p:spPr/>
        <p:txBody>
          <a:bodyPr/>
          <a:lstStyle/>
          <a:p>
            <a:fld id="{AB5AC834-5161-4C11-BB54-3F53362B7073}" type="slidenum">
              <a:rPr lang="en-US" smtClean="0"/>
              <a:pPr/>
              <a:t>13</a:t>
            </a:fld>
            <a:endParaRPr lang="en-US"/>
          </a:p>
        </p:txBody>
      </p:sp>
    </p:spTree>
    <p:extLst>
      <p:ext uri="{BB962C8B-B14F-4D97-AF65-F5344CB8AC3E}">
        <p14:creationId xmlns:p14="http://schemas.microsoft.com/office/powerpoint/2010/main" xmlns="" val="110298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Circa 1910:</a:t>
            </a:r>
            <a:r>
              <a:rPr lang="en-US" baseline="0" dirty="0"/>
              <a:t>  1905  Population is given for London, Austro Hungarian Empire still on map of Europe p 66; Germany on map; Turkey on map, but in Southeast Europe with boundaries of Ottoman Empire; definitely pre WWI</a:t>
            </a:r>
          </a:p>
          <a:p>
            <a:endParaRPr lang="en-US" dirty="0"/>
          </a:p>
        </p:txBody>
      </p:sp>
      <p:sp>
        <p:nvSpPr>
          <p:cNvPr id="4" name="Slide Number Placeholder 3"/>
          <p:cNvSpPr>
            <a:spLocks noGrp="1"/>
          </p:cNvSpPr>
          <p:nvPr>
            <p:ph type="sldNum" sz="quarter" idx="10"/>
          </p:nvPr>
        </p:nvSpPr>
        <p:spPr/>
        <p:txBody>
          <a:bodyPr/>
          <a:lstStyle/>
          <a:p>
            <a:fld id="{AB5AC834-5161-4C11-BB54-3F53362B7073}" type="slidenum">
              <a:rPr lang="en-US" smtClean="0"/>
              <a:pPr/>
              <a:t>14</a:t>
            </a:fld>
            <a:endParaRPr lang="en-US"/>
          </a:p>
        </p:txBody>
      </p:sp>
    </p:spTree>
    <p:extLst>
      <p:ext uri="{BB962C8B-B14F-4D97-AF65-F5344CB8AC3E}">
        <p14:creationId xmlns:p14="http://schemas.microsoft.com/office/powerpoint/2010/main" xmlns="" val="214234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E1CCB0-7A4F-4887-8707-0B9ADF3D2A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314522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1CCB0-7A4F-4887-8707-0B9ADF3D2A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408491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1CCB0-7A4F-4887-8707-0B9ADF3D2A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70306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1CCB0-7A4F-4887-8707-0B9ADF3D2A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192347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E1CCB0-7A4F-4887-8707-0B9ADF3D2A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154093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E1CCB0-7A4F-4887-8707-0B9ADF3D2ADD}"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261758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E1CCB0-7A4F-4887-8707-0B9ADF3D2ADD}"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371927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E1CCB0-7A4F-4887-8707-0B9ADF3D2ADD}"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158827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1CCB0-7A4F-4887-8707-0B9ADF3D2ADD}"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322971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E1CCB0-7A4F-4887-8707-0B9ADF3D2ADD}"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229535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E1CCB0-7A4F-4887-8707-0B9ADF3D2ADD}"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336529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1CCB0-7A4F-4887-8707-0B9ADF3D2ADD}" type="datetimeFigureOut">
              <a:rPr lang="en-US" smtClean="0"/>
              <a:pPr/>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DAEB9-4658-44A2-AADF-158BC05D75A8}" type="slidenum">
              <a:rPr lang="en-US" smtClean="0"/>
              <a:pPr/>
              <a:t>‹#›</a:t>
            </a:fld>
            <a:endParaRPr lang="en-US"/>
          </a:p>
        </p:txBody>
      </p:sp>
    </p:spTree>
    <p:extLst>
      <p:ext uri="{BB962C8B-B14F-4D97-AF65-F5344CB8AC3E}">
        <p14:creationId xmlns:p14="http://schemas.microsoft.com/office/powerpoint/2010/main" xmlns="" val="2183826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7" y="404949"/>
            <a:ext cx="11239500" cy="1825625"/>
          </a:xfrm>
        </p:spPr>
        <p:txBody>
          <a:bodyPr>
            <a:norm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East Sea:  School Textbooks, Public Interest, and Educational Practice</a:t>
            </a:r>
          </a:p>
        </p:txBody>
      </p:sp>
      <p:sp>
        <p:nvSpPr>
          <p:cNvPr id="3" name="Content Placeholder 2"/>
          <p:cNvSpPr>
            <a:spLocks noGrp="1"/>
          </p:cNvSpPr>
          <p:nvPr>
            <p:ph idx="1"/>
          </p:nvPr>
        </p:nvSpPr>
        <p:spPr>
          <a:xfrm>
            <a:off x="825137" y="2907574"/>
            <a:ext cx="10515600" cy="2565764"/>
          </a:xfrm>
        </p:spPr>
        <p:txBody>
          <a:bodyPr>
            <a:normAutofit/>
          </a:bodyPr>
          <a:lstStyle/>
          <a:p>
            <a:pPr marL="0" indent="0" algn="ctr">
              <a:buNone/>
            </a:pPr>
            <a:r>
              <a:rPr lang="en-US" sz="4400" b="1" dirty="0">
                <a:latin typeface="Times New Roman" panose="02020603050405020304" pitchFamily="18" charset="0"/>
                <a:cs typeface="Times New Roman" panose="02020603050405020304" pitchFamily="18" charset="0"/>
              </a:rPr>
              <a:t>Joseph P. Stoltman</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Department of Geography</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Western Michigan University, Kalamazoo, MI USA 49008</a:t>
            </a:r>
          </a:p>
        </p:txBody>
      </p:sp>
    </p:spTree>
    <p:extLst>
      <p:ext uri="{BB962C8B-B14F-4D97-AF65-F5344CB8AC3E}">
        <p14:creationId xmlns:p14="http://schemas.microsoft.com/office/powerpoint/2010/main" xmlns="" val="297551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83" y="783772"/>
            <a:ext cx="3516575" cy="4846319"/>
          </a:xfrm>
        </p:spPr>
        <p:txBody>
          <a:bodyPr>
            <a:normAutofit/>
          </a:bodyPr>
          <a:lstStyle/>
          <a:p>
            <a:r>
              <a:rPr lang="en-US" b="1" dirty="0">
                <a:latin typeface="Times New Roman" panose="02020603050405020304" pitchFamily="18" charset="0"/>
                <a:cs typeface="Times New Roman" panose="02020603050405020304" pitchFamily="18" charset="0"/>
              </a:rPr>
              <a:t>No Northeast Asian water bodies were named in Barrows and Parker, 1924</a:t>
            </a:r>
          </a:p>
        </p:txBody>
      </p:sp>
      <p:pic>
        <p:nvPicPr>
          <p:cNvPr id="7" name="Content Placeholder 6"/>
          <p:cNvPicPr>
            <a:picLocks noGrp="1" noChangeAspect="1"/>
          </p:cNvPicPr>
          <p:nvPr>
            <p:ph idx="1"/>
          </p:nvPr>
        </p:nvPicPr>
        <p:blipFill>
          <a:blip r:embed="rId2" cstate="print"/>
          <a:stretch>
            <a:fillRect/>
          </a:stretch>
        </p:blipFill>
        <p:spPr>
          <a:xfrm rot="5400000">
            <a:off x="4964655" y="1000960"/>
            <a:ext cx="6004571" cy="5018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7789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1763486"/>
            <a:ext cx="5535304" cy="3513908"/>
          </a:xfrm>
        </p:spPr>
        <p:txBody>
          <a:bodyPr>
            <a:normAutofit/>
          </a:bodyPr>
          <a:lstStyle/>
          <a:p>
            <a:r>
              <a:rPr lang="en-US" sz="4900" b="1" dirty="0" smtClean="0">
                <a:latin typeface="Times New Roman" panose="02020603050405020304" pitchFamily="18" charset="0"/>
                <a:cs typeface="Times New Roman" panose="02020603050405020304" pitchFamily="18" charset="0"/>
              </a:rPr>
              <a:t>1932</a:t>
            </a:r>
            <a:r>
              <a:rPr lang="en-US" sz="4900" b="1" dirty="0">
                <a:latin typeface="Times New Roman" panose="02020603050405020304" pitchFamily="18" charset="0"/>
                <a:cs typeface="Times New Roman" panose="02020603050405020304" pitchFamily="18" charset="0"/>
              </a:rPr>
              <a:t>: </a:t>
            </a:r>
            <a:r>
              <a:rPr lang="en-US" sz="4900" b="1" i="1" dirty="0">
                <a:latin typeface="Times New Roman" panose="02020603050405020304" pitchFamily="18" charset="0"/>
                <a:cs typeface="Times New Roman" panose="02020603050405020304" pitchFamily="18" charset="0"/>
              </a:rPr>
              <a:t>Living Geography</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Huntington,Benson</a:t>
            </a:r>
            <a:r>
              <a:rPr lang="en-US" sz="4900" b="1" dirty="0">
                <a:latin typeface="Times New Roman" panose="02020603050405020304" pitchFamily="18" charset="0"/>
                <a:cs typeface="Times New Roman" panose="02020603050405020304" pitchFamily="18" charset="0"/>
              </a:rPr>
              <a:t>, and </a:t>
            </a:r>
            <a:r>
              <a:rPr lang="en-US" sz="4900" b="1" dirty="0" err="1">
                <a:latin typeface="Times New Roman" panose="02020603050405020304" pitchFamily="18" charset="0"/>
                <a:cs typeface="Times New Roman" panose="02020603050405020304" pitchFamily="18" charset="0"/>
              </a:rPr>
              <a:t>McMurry</a:t>
            </a:r>
            <a:r>
              <a:rPr lang="en-US" sz="4900" b="1" dirty="0">
                <a:latin typeface="Times New Roman" panose="02020603050405020304" pitchFamily="18" charset="0"/>
                <a:cs typeface="Times New Roman" panose="02020603050405020304" pitchFamily="18" charset="0"/>
              </a:rPr>
              <a:t>, U.S.</a:t>
            </a:r>
          </a:p>
        </p:txBody>
      </p:sp>
      <p:pic>
        <p:nvPicPr>
          <p:cNvPr id="4" name="Content Placeholder 3"/>
          <p:cNvPicPr>
            <a:picLocks noGrp="1" noChangeAspect="1"/>
          </p:cNvPicPr>
          <p:nvPr>
            <p:ph idx="1"/>
          </p:nvPr>
        </p:nvPicPr>
        <p:blipFill>
          <a:blip r:embed="rId3" cstate="print"/>
          <a:stretch>
            <a:fillRect/>
          </a:stretch>
        </p:blipFill>
        <p:spPr>
          <a:xfrm rot="16200000">
            <a:off x="6286246" y="1148504"/>
            <a:ext cx="6052179" cy="4542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789130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14" y="534944"/>
            <a:ext cx="4981433" cy="5748292"/>
          </a:xfrm>
        </p:spPr>
        <p:txBody>
          <a:bodyPr>
            <a:normAutofit/>
          </a:bodyPr>
          <a:lstStyle/>
          <a:p>
            <a:r>
              <a:rPr lang="en-US" b="1" dirty="0" smtClean="0">
                <a:latin typeface="Times New Roman" panose="02020603050405020304" pitchFamily="18" charset="0"/>
                <a:cs typeface="Times New Roman" panose="02020603050405020304" pitchFamily="18" charset="0"/>
              </a:rPr>
              <a:t>1934</a:t>
            </a:r>
            <a:r>
              <a:rPr lang="en-US" b="1" dirty="0">
                <a:latin typeface="Times New Roman" panose="02020603050405020304" pitchFamily="18" charset="0"/>
                <a:cs typeface="Times New Roman" panose="02020603050405020304" pitchFamily="18" charset="0"/>
              </a:rPr>
              <a:t>: Japan Sea is last used and Sea of Japan becomes widely used geographical name,</a:t>
            </a:r>
            <a:br>
              <a:rPr lang="en-US" b="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Living Geography</a:t>
            </a:r>
            <a:r>
              <a:rPr lang="en-US" b="1" dirty="0">
                <a:latin typeface="Times New Roman" panose="02020603050405020304" pitchFamily="18" charset="0"/>
                <a:cs typeface="Times New Roman" panose="02020603050405020304" pitchFamily="18" charset="0"/>
              </a:rPr>
              <a:t>, Huntington, Benson, and McMurry, U.S.</a:t>
            </a:r>
            <a:endParaRPr lang="en-US" dirty="0"/>
          </a:p>
        </p:txBody>
      </p:sp>
      <p:pic>
        <p:nvPicPr>
          <p:cNvPr id="4" name="Content Placeholder 3"/>
          <p:cNvPicPr>
            <a:picLocks noGrp="1" noChangeAspect="1"/>
          </p:cNvPicPr>
          <p:nvPr>
            <p:ph idx="1"/>
          </p:nvPr>
        </p:nvPicPr>
        <p:blipFill>
          <a:blip r:embed="rId2" cstate="print"/>
          <a:stretch>
            <a:fillRect/>
          </a:stretch>
        </p:blipFill>
        <p:spPr>
          <a:xfrm rot="10800000">
            <a:off x="5440026" y="1027905"/>
            <a:ext cx="6357387" cy="4772004"/>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a:off x="8223946" y="2480773"/>
            <a:ext cx="2169994" cy="20881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67660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3937363" y="346847"/>
            <a:ext cx="4590569" cy="61173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68634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1" y="365124"/>
            <a:ext cx="4558351" cy="6008781"/>
          </a:xfrm>
        </p:spPr>
        <p:txBody>
          <a:bodyPr>
            <a:noAutofit/>
          </a:bodyPr>
          <a:lstStyle/>
          <a:p>
            <a:r>
              <a:rPr lang="en-US" sz="5400" b="1" dirty="0" smtClean="0">
                <a:latin typeface="Times New Roman" panose="02020603050405020304" pitchFamily="18" charset="0"/>
                <a:cs typeface="Times New Roman" panose="02020603050405020304" pitchFamily="18" charset="0"/>
              </a:rPr>
              <a:t>Circa </a:t>
            </a:r>
            <a:r>
              <a:rPr lang="en-US" sz="5400" b="1" dirty="0">
                <a:latin typeface="Times New Roman" panose="02020603050405020304" pitchFamily="18" charset="0"/>
                <a:cs typeface="Times New Roman" panose="02020603050405020304" pitchFamily="18" charset="0"/>
              </a:rPr>
              <a:t>1910: Sea of Japan in </a:t>
            </a:r>
            <a:r>
              <a:rPr lang="en-US" sz="5400" b="1" i="1" dirty="0">
                <a:latin typeface="Times New Roman" panose="02020603050405020304" pitchFamily="18" charset="0"/>
                <a:cs typeface="Times New Roman" panose="02020603050405020304" pitchFamily="18" charset="0"/>
              </a:rPr>
              <a:t>Higher School Geography </a:t>
            </a:r>
            <a:r>
              <a:rPr lang="en-US" sz="5400" b="1" dirty="0">
                <a:latin typeface="Times New Roman" panose="02020603050405020304" pitchFamily="18" charset="0"/>
                <a:cs typeface="Times New Roman" panose="02020603050405020304" pitchFamily="18" charset="0"/>
              </a:rPr>
              <a:t>by C.S. Dawe, United Kingdom</a:t>
            </a:r>
          </a:p>
        </p:txBody>
      </p:sp>
      <p:pic>
        <p:nvPicPr>
          <p:cNvPr id="4" name="Content Placeholder 3"/>
          <p:cNvPicPr>
            <a:picLocks noGrp="1" noChangeAspect="1"/>
          </p:cNvPicPr>
          <p:nvPr>
            <p:ph idx="1"/>
          </p:nvPr>
        </p:nvPicPr>
        <p:blipFill>
          <a:blip r:embed="rId3" cstate="print"/>
          <a:stretch>
            <a:fillRect/>
          </a:stretch>
        </p:blipFill>
        <p:spPr>
          <a:xfrm rot="5400000">
            <a:off x="5640316" y="-108418"/>
            <a:ext cx="5223678" cy="6961045"/>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a:off x="9854084" y="2618239"/>
            <a:ext cx="1078173" cy="10099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79810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stretch>
            <a:fillRect/>
          </a:stretch>
        </p:blipFill>
        <p:spPr>
          <a:xfrm rot="16200000">
            <a:off x="3026285" y="1141344"/>
            <a:ext cx="6366893" cy="4776717"/>
          </a:xfrm>
          <a:prstGeom prst="rect">
            <a:avLst/>
          </a:prstGeom>
        </p:spPr>
      </p:pic>
    </p:spTree>
    <p:extLst>
      <p:ext uri="{BB962C8B-B14F-4D97-AF65-F5344CB8AC3E}">
        <p14:creationId xmlns:p14="http://schemas.microsoft.com/office/powerpoint/2010/main" xmlns="" val="1427138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4771030" cy="1325563"/>
          </a:xfrm>
        </p:spPr>
        <p:txBody>
          <a:bodyPr>
            <a:noAutofit/>
          </a:bodyPr>
          <a:lstStyle/>
          <a:p>
            <a:r>
              <a:rPr lang="en-US" sz="5400" b="1" dirty="0">
                <a:latin typeface="Times New Roman" panose="02020603050405020304" pitchFamily="18" charset="0"/>
                <a:cs typeface="Times New Roman" panose="02020603050405020304" pitchFamily="18" charset="0"/>
              </a:rPr>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1931: Sea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of Japan in </a:t>
            </a:r>
            <a:br>
              <a:rPr lang="en-US" sz="5400" b="1" dirty="0">
                <a:latin typeface="Times New Roman" panose="02020603050405020304" pitchFamily="18" charset="0"/>
                <a:cs typeface="Times New Roman" panose="02020603050405020304" pitchFamily="18" charset="0"/>
              </a:rPr>
            </a:br>
            <a:r>
              <a:rPr lang="en-US" sz="5400" b="1" i="1" dirty="0">
                <a:latin typeface="Times New Roman" panose="02020603050405020304" pitchFamily="18" charset="0"/>
                <a:cs typeface="Times New Roman" panose="02020603050405020304" pitchFamily="18" charset="0"/>
              </a:rPr>
              <a:t>New Secondary </a:t>
            </a:r>
            <a:br>
              <a:rPr lang="en-US" sz="5400" b="1" i="1" dirty="0">
                <a:latin typeface="Times New Roman" panose="02020603050405020304" pitchFamily="18" charset="0"/>
                <a:cs typeface="Times New Roman" panose="02020603050405020304" pitchFamily="18" charset="0"/>
              </a:rPr>
            </a:br>
            <a:r>
              <a:rPr lang="en-US" sz="5400" b="1" i="1" dirty="0">
                <a:latin typeface="Times New Roman" panose="02020603050405020304" pitchFamily="18" charset="0"/>
                <a:cs typeface="Times New Roman" panose="02020603050405020304" pitchFamily="18" charset="0"/>
              </a:rPr>
              <a:t>School Geography </a:t>
            </a:r>
            <a:br>
              <a:rPr lang="en-US" sz="5400" b="1" i="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by L. Dudley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Stamp, United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Kingdom</a:t>
            </a:r>
          </a:p>
        </p:txBody>
      </p:sp>
      <p:pic>
        <p:nvPicPr>
          <p:cNvPr id="4" name="Content Placeholder 3"/>
          <p:cNvPicPr>
            <a:picLocks noGrp="1" noChangeAspect="1"/>
          </p:cNvPicPr>
          <p:nvPr>
            <p:ph idx="1"/>
          </p:nvPr>
        </p:nvPicPr>
        <p:blipFill>
          <a:blip r:embed="rId3" cstate="print"/>
          <a:stretch>
            <a:fillRect/>
          </a:stretch>
        </p:blipFill>
        <p:spPr>
          <a:xfrm>
            <a:off x="5924628" y="193806"/>
            <a:ext cx="5130059" cy="6832515"/>
          </a:xfrm>
          <a:prstGeom prst="rect">
            <a:avLst/>
          </a:prstGeom>
        </p:spPr>
      </p:pic>
      <p:sp>
        <p:nvSpPr>
          <p:cNvPr id="3" name="Oval 2"/>
          <p:cNvSpPr/>
          <p:nvPr/>
        </p:nvSpPr>
        <p:spPr>
          <a:xfrm>
            <a:off x="9867332" y="2818493"/>
            <a:ext cx="750627" cy="791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70391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4" y="1723662"/>
            <a:ext cx="10515600" cy="3183293"/>
          </a:xfrm>
        </p:spPr>
        <p:txBody>
          <a:bodyPr>
            <a:normAutofit/>
          </a:bodyPr>
          <a:lstStyle/>
          <a:p>
            <a:pPr algn="ctr"/>
            <a:r>
              <a:rPr lang="en-US" b="1" dirty="0">
                <a:latin typeface="Times New Roman" panose="02020603050405020304" pitchFamily="18" charset="0"/>
                <a:cs typeface="Times New Roman" panose="02020603050405020304" pitchFamily="18" charset="0"/>
              </a:rPr>
              <a:t>Dual Naming Sea of Japan (East Sea) in U.S. Geography Textbooks</a:t>
            </a:r>
          </a:p>
        </p:txBody>
      </p:sp>
    </p:spTree>
    <p:extLst>
      <p:ext uri="{BB962C8B-B14F-4D97-AF65-F5344CB8AC3E}">
        <p14:creationId xmlns:p14="http://schemas.microsoft.com/office/powerpoint/2010/main" xmlns="" val="611320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966023"/>
            <a:ext cx="4230806" cy="4977584"/>
          </a:xfrm>
        </p:spPr>
        <p:txBody>
          <a:bodyPr>
            <a:normAutofit/>
          </a:bodyPr>
          <a:lstStyle/>
          <a:p>
            <a:r>
              <a:rPr lang="en-US" b="1" dirty="0" smtClean="0">
                <a:latin typeface="Times New Roman" panose="02020603050405020304" pitchFamily="18" charset="0"/>
                <a:cs typeface="Times New Roman" panose="02020603050405020304" pitchFamily="18" charset="0"/>
              </a:rPr>
              <a:t>2007</a:t>
            </a:r>
            <a:r>
              <a:rPr lang="en-US" b="1" dirty="0">
                <a:latin typeface="Times New Roman" panose="02020603050405020304" pitchFamily="18" charset="0"/>
                <a:cs typeface="Times New Roman" panose="02020603050405020304" pitchFamily="18" charset="0"/>
              </a:rPr>
              <a:t>: South and East Asia and the Pacific,</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Holt, </a:t>
            </a:r>
            <a:r>
              <a:rPr lang="en-US" b="1" dirty="0" err="1">
                <a:latin typeface="Times New Roman" panose="02020603050405020304" pitchFamily="18" charset="0"/>
                <a:cs typeface="Times New Roman" panose="02020603050405020304" pitchFamily="18" charset="0"/>
              </a:rPr>
              <a:t>Rhinehart</a:t>
            </a:r>
            <a:r>
              <a:rPr lang="en-US" b="1" dirty="0">
                <a:latin typeface="Times New Roman" panose="02020603050405020304" pitchFamily="18" charset="0"/>
                <a:cs typeface="Times New Roman" panose="02020603050405020304" pitchFamily="18" charset="0"/>
              </a:rPr>
              <a:t> and Winston, U.S.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6200000">
            <a:off x="5999431" y="-22696"/>
            <a:ext cx="5142634" cy="6853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45781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99" y="2312126"/>
            <a:ext cx="5048502" cy="1332411"/>
          </a:xfrm>
        </p:spPr>
        <p:txBody>
          <a:bodyPr>
            <a:normAutofit/>
          </a:bodyPr>
          <a:lstStyle/>
          <a:p>
            <a:r>
              <a:rPr lang="en-US" b="1" dirty="0" smtClean="0">
                <a:latin typeface="Times New Roman" panose="02020603050405020304" pitchFamily="18" charset="0"/>
                <a:cs typeface="Times New Roman" panose="02020603050405020304" pitchFamily="18" charset="0"/>
              </a:rPr>
              <a:t>2008</a:t>
            </a:r>
            <a:r>
              <a:rPr lang="en-US" b="1" dirty="0">
                <a:latin typeface="Times New Roman" panose="02020603050405020304" pitchFamily="18" charset="0"/>
                <a:cs typeface="Times New Roman" panose="02020603050405020304" pitchFamily="18" charset="0"/>
              </a:rPr>
              <a:t>: Glencoe, U.S.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6200000">
            <a:off x="5619644" y="1132998"/>
            <a:ext cx="6032737" cy="4522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14747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8D003B-E69B-46FD-8E5D-DE5736E95BCB}"/>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Highlights of the East Sea Naming issue in the U.S.</a:t>
            </a:r>
          </a:p>
        </p:txBody>
      </p:sp>
      <p:sp>
        <p:nvSpPr>
          <p:cNvPr id="3" name="Content Placeholder 2">
            <a:extLst>
              <a:ext uri="{FF2B5EF4-FFF2-40B4-BE49-F238E27FC236}">
                <a16:creationId xmlns:a16="http://schemas.microsoft.com/office/drawing/2014/main" xmlns="" id="{D46AA268-EA56-4A38-9AFF-825D8EB66564}"/>
              </a:ext>
            </a:extLst>
          </p:cNvPr>
          <p:cNvSpPr>
            <a:spLocks noGrp="1"/>
          </p:cNvSpPr>
          <p:nvPr>
            <p:ph idx="1"/>
          </p:nvPr>
        </p:nvSpPr>
        <p:spPr>
          <a:xfrm>
            <a:off x="838199" y="1825624"/>
            <a:ext cx="10715171" cy="4778375"/>
          </a:xfrm>
        </p:spPr>
        <p:txBody>
          <a:bodyPr>
            <a:noAutofit/>
          </a:bodyPr>
          <a:lstStyle/>
          <a:p>
            <a:pPr marL="0" indent="0">
              <a:buNone/>
            </a:pPr>
            <a:r>
              <a:rPr lang="en-US" b="1" dirty="0">
                <a:latin typeface="Times New Roman" panose="02020603050405020304" pitchFamily="18" charset="0"/>
                <a:cs typeface="Times New Roman" panose="02020603050405020304" pitchFamily="18" charset="0"/>
              </a:rPr>
              <a:t>State of Virginia </a:t>
            </a:r>
            <a:r>
              <a:rPr lang="en-US" dirty="0">
                <a:latin typeface="Times New Roman" panose="02020603050405020304" pitchFamily="18" charset="0"/>
                <a:cs typeface="Times New Roman" panose="02020603050405020304" pitchFamily="18" charset="0"/>
              </a:rPr>
              <a:t>- February 6, 2014, the Virginia House passed the bill that required all Virginia textbooks to include the East Sea alongside the Sea of Japan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State of New York </a:t>
            </a:r>
            <a:r>
              <a:rPr lang="en-US" dirty="0">
                <a:latin typeface="Times New Roman" panose="02020603050405020304" pitchFamily="18" charset="0"/>
                <a:cs typeface="Times New Roman" panose="02020603050405020304" pitchFamily="18" charset="0"/>
              </a:rPr>
              <a:t>- August 6, 2019 The New York State Social Studies Framework does not specifically refer to the Sea of Japan or the East Sea; however, while teaching about this geographical location, school districts should be sensitive and responsive to the historical significance of both names. The NYSED recommends teachers refer to the body of water on the eastern boundary of Asia between Korea and Japan as both the East Sea and the Sea of Japan.</a:t>
            </a:r>
          </a:p>
        </p:txBody>
      </p:sp>
    </p:spTree>
    <p:extLst>
      <p:ext uri="{BB962C8B-B14F-4D97-AF65-F5344CB8AC3E}">
        <p14:creationId xmlns:p14="http://schemas.microsoft.com/office/powerpoint/2010/main" xmlns="" val="1907670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2588"/>
            <a:ext cx="6884125" cy="3749675"/>
          </a:xfrm>
        </p:spPr>
        <p:txBody>
          <a:bodyPr>
            <a:normAutofit/>
          </a:bodyPr>
          <a:lstStyle/>
          <a:p>
            <a:pPr algn="ctr"/>
            <a:r>
              <a:rPr lang="en-US" b="1" dirty="0" smtClean="0">
                <a:latin typeface="Times New Roman" panose="02020603050405020304" pitchFamily="18" charset="0"/>
                <a:cs typeface="Times New Roman" panose="02020603050405020304" pitchFamily="18" charset="0"/>
              </a:rPr>
              <a:t>2008</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World Geography </a:t>
            </a:r>
            <a:r>
              <a:rPr lang="en-US" b="1" i="1" dirty="0" smtClean="0">
                <a:latin typeface="Times New Roman" panose="02020603050405020304" pitchFamily="18" charset="0"/>
                <a:cs typeface="Times New Roman" panose="02020603050405020304" pitchFamily="18" charset="0"/>
              </a:rPr>
              <a:t/>
            </a:r>
            <a:br>
              <a:rPr lang="en-US" b="1" i="1" dirty="0" smtClean="0">
                <a:latin typeface="Times New Roman" panose="02020603050405020304" pitchFamily="18" charset="0"/>
                <a:cs typeface="Times New Roman" panose="02020603050405020304" pitchFamily="18" charset="0"/>
              </a:rPr>
            </a:br>
            <a:r>
              <a:rPr lang="en-US" b="1" i="1" dirty="0" smtClean="0">
                <a:latin typeface="Times New Roman" panose="02020603050405020304" pitchFamily="18" charset="0"/>
                <a:cs typeface="Times New Roman" panose="02020603050405020304" pitchFamily="18" charset="0"/>
              </a:rPr>
              <a:t>and  </a:t>
            </a:r>
            <a:r>
              <a:rPr lang="en-US" b="1" i="1" dirty="0">
                <a:latin typeface="Times New Roman" panose="02020603050405020304" pitchFamily="18" charset="0"/>
                <a:cs typeface="Times New Roman" panose="02020603050405020304" pitchFamily="18" charset="0"/>
              </a:rPr>
              <a:t>Cultures</a:t>
            </a:r>
            <a:r>
              <a:rPr lang="en-US" b="1" dirty="0">
                <a:latin typeface="Times New Roman" panose="02020603050405020304" pitchFamily="18" charset="0"/>
                <a:cs typeface="Times New Roman" panose="02020603050405020304" pitchFamily="18" charset="0"/>
              </a:rPr>
              <a:t>, Glencoe, U.S.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6200000">
            <a:off x="6235233" y="1012176"/>
            <a:ext cx="6147045" cy="4614116"/>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8723064" y="3071916"/>
            <a:ext cx="832514" cy="7642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23808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4219" y="400076"/>
          <a:ext cx="9849391" cy="6118292"/>
        </p:xfrm>
        <a:graphic>
          <a:graphicData uri="http://schemas.openxmlformats.org/drawingml/2006/table">
            <a:tbl>
              <a:tblPr firstRow="1" firstCol="1" bandRow="1">
                <a:tableStyleId>{5C22544A-7EE6-4342-B048-85BDC9FD1C3A}</a:tableStyleId>
              </a:tblPr>
              <a:tblGrid>
                <a:gridCol w="1628573">
                  <a:extLst>
                    <a:ext uri="{9D8B030D-6E8A-4147-A177-3AD203B41FA5}">
                      <a16:colId xmlns:a16="http://schemas.microsoft.com/office/drawing/2014/main" xmlns="" val="3848232379"/>
                    </a:ext>
                  </a:extLst>
                </a:gridCol>
                <a:gridCol w="1629628">
                  <a:extLst>
                    <a:ext uri="{9D8B030D-6E8A-4147-A177-3AD203B41FA5}">
                      <a16:colId xmlns:a16="http://schemas.microsoft.com/office/drawing/2014/main" xmlns="" val="1330584039"/>
                    </a:ext>
                  </a:extLst>
                </a:gridCol>
                <a:gridCol w="1633840">
                  <a:extLst>
                    <a:ext uri="{9D8B030D-6E8A-4147-A177-3AD203B41FA5}">
                      <a16:colId xmlns:a16="http://schemas.microsoft.com/office/drawing/2014/main" xmlns="" val="2513225148"/>
                    </a:ext>
                  </a:extLst>
                </a:gridCol>
                <a:gridCol w="1628573">
                  <a:extLst>
                    <a:ext uri="{9D8B030D-6E8A-4147-A177-3AD203B41FA5}">
                      <a16:colId xmlns:a16="http://schemas.microsoft.com/office/drawing/2014/main" xmlns="" val="2239471594"/>
                    </a:ext>
                  </a:extLst>
                </a:gridCol>
                <a:gridCol w="916469">
                  <a:extLst>
                    <a:ext uri="{9D8B030D-6E8A-4147-A177-3AD203B41FA5}">
                      <a16:colId xmlns:a16="http://schemas.microsoft.com/office/drawing/2014/main" xmlns="" val="950011088"/>
                    </a:ext>
                  </a:extLst>
                </a:gridCol>
                <a:gridCol w="1206154">
                  <a:extLst>
                    <a:ext uri="{9D8B030D-6E8A-4147-A177-3AD203B41FA5}">
                      <a16:colId xmlns:a16="http://schemas.microsoft.com/office/drawing/2014/main" xmlns="" val="78748006"/>
                    </a:ext>
                  </a:extLst>
                </a:gridCol>
                <a:gridCol w="1206154">
                  <a:extLst>
                    <a:ext uri="{9D8B030D-6E8A-4147-A177-3AD203B41FA5}">
                      <a16:colId xmlns:a16="http://schemas.microsoft.com/office/drawing/2014/main" xmlns="" val="974799669"/>
                    </a:ext>
                  </a:extLst>
                </a:gridCol>
              </a:tblGrid>
              <a:tr h="1144933">
                <a:tc>
                  <a:txBody>
                    <a:bodyPr/>
                    <a:lstStyle/>
                    <a:p>
                      <a:pPr marL="0" marR="0">
                        <a:lnSpc>
                          <a:spcPct val="107000"/>
                        </a:lnSpc>
                        <a:spcBef>
                          <a:spcPts val="0"/>
                        </a:spcBef>
                        <a:spcAft>
                          <a:spcPts val="0"/>
                        </a:spcAft>
                      </a:pPr>
                      <a:r>
                        <a:rPr lang="en-US" sz="1600" dirty="0">
                          <a:effectLst/>
                        </a:rPr>
                        <a:t>Title of Textbook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Publisher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Publication 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Number of Relevant </a:t>
                      </a:r>
                    </a:p>
                    <a:p>
                      <a:pPr marL="0" marR="0">
                        <a:lnSpc>
                          <a:spcPct val="107000"/>
                        </a:lnSpc>
                        <a:spcBef>
                          <a:spcPts val="0"/>
                        </a:spcBef>
                        <a:spcAft>
                          <a:spcPts val="0"/>
                        </a:spcAft>
                      </a:pPr>
                      <a:r>
                        <a:rPr lang="en-US" sz="1400" dirty="0">
                          <a:effectLst/>
                        </a:rPr>
                        <a:t>Maps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Sea of Japan (East Sea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Sea of Japan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No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54426602"/>
                  </a:ext>
                </a:extLst>
              </a:tr>
              <a:tr h="855498">
                <a:tc>
                  <a:txBody>
                    <a:bodyPr/>
                    <a:lstStyle/>
                    <a:p>
                      <a:pPr marL="0" marR="0">
                        <a:lnSpc>
                          <a:spcPct val="107000"/>
                        </a:lnSpc>
                        <a:spcBef>
                          <a:spcPts val="0"/>
                        </a:spcBef>
                        <a:spcAft>
                          <a:spcPts val="0"/>
                        </a:spcAft>
                      </a:pPr>
                      <a:r>
                        <a:rPr lang="en-US" sz="1400" dirty="0">
                          <a:effectLst/>
                        </a:rPr>
                        <a:t>South and East Asia and the Pacific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Holt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2007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37898144"/>
                  </a:ext>
                </a:extLst>
              </a:tr>
              <a:tr h="2013236">
                <a:tc>
                  <a:txBody>
                    <a:bodyPr/>
                    <a:lstStyle/>
                    <a:p>
                      <a:pPr marL="0" marR="0">
                        <a:lnSpc>
                          <a:spcPct val="107000"/>
                        </a:lnSpc>
                        <a:spcBef>
                          <a:spcPts val="0"/>
                        </a:spcBef>
                        <a:spcAft>
                          <a:spcPts val="0"/>
                        </a:spcAft>
                      </a:pPr>
                      <a:r>
                        <a:rPr lang="en-US" sz="1400" dirty="0">
                          <a:effectLst/>
                        </a:rPr>
                        <a:t>Exploring Our World: People Places and Culture (World Geography)</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McGraw Hill - Glencoe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2008</a:t>
                      </a:r>
                    </a:p>
                    <a:p>
                      <a:pPr marL="0" marR="0">
                        <a:lnSpc>
                          <a:spcPct val="107000"/>
                        </a:lnSpc>
                        <a:spcBef>
                          <a:spcPts val="0"/>
                        </a:spcBef>
                        <a:spcAft>
                          <a:spcPts val="0"/>
                        </a:spcAft>
                      </a:pPr>
                      <a:r>
                        <a:rPr lang="en-US" sz="1400" dirty="0">
                          <a:effectLst/>
                        </a:rPr>
                        <a:t>2</a:t>
                      </a:r>
                      <a:r>
                        <a:rPr lang="en-US" sz="1400" baseline="30000" dirty="0">
                          <a:effectLst/>
                        </a:rPr>
                        <a:t>nd</a:t>
                      </a:r>
                      <a:r>
                        <a:rPr lang="en-US" sz="1400" dirty="0">
                          <a:effectLst/>
                        </a:rPr>
                        <a:t> printing </a:t>
                      </a:r>
                    </a:p>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10549443"/>
                  </a:ext>
                </a:extLst>
              </a:tr>
              <a:tr h="855498">
                <a:tc>
                  <a:txBody>
                    <a:bodyPr/>
                    <a:lstStyle/>
                    <a:p>
                      <a:pPr marL="0" marR="0">
                        <a:lnSpc>
                          <a:spcPct val="107000"/>
                        </a:lnSpc>
                        <a:spcBef>
                          <a:spcPts val="0"/>
                        </a:spcBef>
                        <a:spcAft>
                          <a:spcPts val="0"/>
                        </a:spcAft>
                      </a:pPr>
                      <a:r>
                        <a:rPr lang="en-US" sz="1400" dirty="0">
                          <a:effectLst/>
                        </a:rPr>
                        <a:t>World Geography and Cultures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McGraw Hill - Glencoe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2008</a:t>
                      </a:r>
                    </a:p>
                    <a:p>
                      <a:pPr marL="0" marR="0">
                        <a:lnSpc>
                          <a:spcPct val="107000"/>
                        </a:lnSpc>
                        <a:spcBef>
                          <a:spcPts val="0"/>
                        </a:spcBef>
                        <a:spcAft>
                          <a:spcPts val="0"/>
                        </a:spcAft>
                      </a:pPr>
                      <a:r>
                        <a:rPr lang="en-US" sz="1400">
                          <a:effectLst/>
                        </a:rPr>
                        <a:t>6</a:t>
                      </a:r>
                      <a:r>
                        <a:rPr lang="en-US" sz="1400" baseline="30000">
                          <a:effectLst/>
                        </a:rPr>
                        <a:t>th</a:t>
                      </a:r>
                      <a:r>
                        <a:rPr lang="en-US" sz="1400">
                          <a:effectLst/>
                        </a:rPr>
                        <a:t> Print </a:t>
                      </a:r>
                    </a:p>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9619642"/>
                  </a:ext>
                </a:extLst>
              </a:tr>
              <a:tr h="1249127">
                <a:tc>
                  <a:txBody>
                    <a:bodyPr/>
                    <a:lstStyle/>
                    <a:p>
                      <a:pPr marL="0" marR="0">
                        <a:lnSpc>
                          <a:spcPct val="107000"/>
                        </a:lnSpc>
                        <a:spcBef>
                          <a:spcPts val="0"/>
                        </a:spcBef>
                        <a:spcAft>
                          <a:spcPts val="0"/>
                        </a:spcAft>
                      </a:pPr>
                      <a:r>
                        <a:rPr lang="en-US" sz="1400" dirty="0">
                          <a:effectLst/>
                        </a:rPr>
                        <a:t>Holt McDougal World Geography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Holt Rinehart and Winston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2009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1725225"/>
                  </a:ext>
                </a:extLst>
              </a:tr>
            </a:tbl>
          </a:graphicData>
        </a:graphic>
      </p:graphicFrame>
      <p:sp>
        <p:nvSpPr>
          <p:cNvPr id="5" name="Rectangle 4"/>
          <p:cNvSpPr/>
          <p:nvPr/>
        </p:nvSpPr>
        <p:spPr>
          <a:xfrm>
            <a:off x="7655419" y="426202"/>
            <a:ext cx="887689" cy="5295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56447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49531" y="175080"/>
          <a:ext cx="10058400" cy="6447789"/>
        </p:xfrm>
        <a:graphic>
          <a:graphicData uri="http://schemas.openxmlformats.org/drawingml/2006/table">
            <a:tbl>
              <a:tblPr firstRow="1" firstCol="1" bandRow="1">
                <a:tableStyleId>{5C22544A-7EE6-4342-B048-85BDC9FD1C3A}</a:tableStyleId>
              </a:tblPr>
              <a:tblGrid>
                <a:gridCol w="1663133">
                  <a:extLst>
                    <a:ext uri="{9D8B030D-6E8A-4147-A177-3AD203B41FA5}">
                      <a16:colId xmlns:a16="http://schemas.microsoft.com/office/drawing/2014/main" xmlns="" val="693895222"/>
                    </a:ext>
                  </a:extLst>
                </a:gridCol>
                <a:gridCol w="1664208">
                  <a:extLst>
                    <a:ext uri="{9D8B030D-6E8A-4147-A177-3AD203B41FA5}">
                      <a16:colId xmlns:a16="http://schemas.microsoft.com/office/drawing/2014/main" xmlns="" val="1350878097"/>
                    </a:ext>
                  </a:extLst>
                </a:gridCol>
                <a:gridCol w="1668511">
                  <a:extLst>
                    <a:ext uri="{9D8B030D-6E8A-4147-A177-3AD203B41FA5}">
                      <a16:colId xmlns:a16="http://schemas.microsoft.com/office/drawing/2014/main" xmlns="" val="1420065629"/>
                    </a:ext>
                  </a:extLst>
                </a:gridCol>
                <a:gridCol w="1663133">
                  <a:extLst>
                    <a:ext uri="{9D8B030D-6E8A-4147-A177-3AD203B41FA5}">
                      <a16:colId xmlns:a16="http://schemas.microsoft.com/office/drawing/2014/main" xmlns="" val="1953034984"/>
                    </a:ext>
                  </a:extLst>
                </a:gridCol>
                <a:gridCol w="935915">
                  <a:extLst>
                    <a:ext uri="{9D8B030D-6E8A-4147-A177-3AD203B41FA5}">
                      <a16:colId xmlns:a16="http://schemas.microsoft.com/office/drawing/2014/main" xmlns="" val="3040428274"/>
                    </a:ext>
                  </a:extLst>
                </a:gridCol>
                <a:gridCol w="1231750">
                  <a:extLst>
                    <a:ext uri="{9D8B030D-6E8A-4147-A177-3AD203B41FA5}">
                      <a16:colId xmlns:a16="http://schemas.microsoft.com/office/drawing/2014/main" xmlns="" val="659255181"/>
                    </a:ext>
                  </a:extLst>
                </a:gridCol>
                <a:gridCol w="1231750">
                  <a:extLst>
                    <a:ext uri="{9D8B030D-6E8A-4147-A177-3AD203B41FA5}">
                      <a16:colId xmlns:a16="http://schemas.microsoft.com/office/drawing/2014/main" xmlns="" val="4276774329"/>
                    </a:ext>
                  </a:extLst>
                </a:gridCol>
              </a:tblGrid>
              <a:tr h="1852054">
                <a:tc>
                  <a:txBody>
                    <a:bodyPr/>
                    <a:lstStyle/>
                    <a:p>
                      <a:pPr marL="0" marR="0">
                        <a:lnSpc>
                          <a:spcPct val="107000"/>
                        </a:lnSpc>
                        <a:spcBef>
                          <a:spcPts val="0"/>
                        </a:spcBef>
                        <a:spcAft>
                          <a:spcPts val="0"/>
                        </a:spcAft>
                      </a:pPr>
                      <a:r>
                        <a:rPr lang="en-US" sz="1400" dirty="0">
                          <a:effectLst/>
                        </a:rPr>
                        <a:t>Exploring Our World: People Places and Culture Eastern Hemisphere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McGraw Hill - Glencoe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2010</a:t>
                      </a:r>
                    </a:p>
                    <a:p>
                      <a:pPr marL="0" marR="0">
                        <a:lnSpc>
                          <a:spcPct val="107000"/>
                        </a:lnSpc>
                        <a:spcBef>
                          <a:spcPts val="0"/>
                        </a:spcBef>
                        <a:spcAft>
                          <a:spcPts val="0"/>
                        </a:spcAft>
                      </a:pPr>
                      <a:r>
                        <a:rPr lang="en-US" sz="1400">
                          <a:effectLst/>
                        </a:rPr>
                        <a:t>2</a:t>
                      </a:r>
                      <a:r>
                        <a:rPr lang="en-US" sz="1400" baseline="30000">
                          <a:effectLst/>
                        </a:rPr>
                        <a:t>nd</a:t>
                      </a:r>
                      <a:r>
                        <a:rPr lang="en-US" sz="1400">
                          <a:effectLst/>
                        </a:rPr>
                        <a:t> Printing</a:t>
                      </a:r>
                    </a:p>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24776384"/>
                  </a:ext>
                </a:extLst>
              </a:tr>
              <a:tr h="919147">
                <a:tc>
                  <a:txBody>
                    <a:bodyPr/>
                    <a:lstStyle/>
                    <a:p>
                      <a:pPr marL="0" marR="0">
                        <a:lnSpc>
                          <a:spcPct val="107000"/>
                        </a:lnSpc>
                        <a:spcBef>
                          <a:spcPts val="0"/>
                        </a:spcBef>
                        <a:spcAft>
                          <a:spcPts val="0"/>
                        </a:spcAft>
                      </a:pPr>
                      <a:r>
                        <a:rPr lang="en-US" sz="1400">
                          <a:effectLst/>
                        </a:rPr>
                        <a:t>Geography Alive: Regions and People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Teachers’ Curriculum Institute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2011</a:t>
                      </a:r>
                    </a:p>
                    <a:p>
                      <a:pPr marL="0" marR="0">
                        <a:lnSpc>
                          <a:spcPct val="107000"/>
                        </a:lnSpc>
                        <a:spcBef>
                          <a:spcPts val="0"/>
                        </a:spcBef>
                        <a:spcAft>
                          <a:spcPts val="0"/>
                        </a:spcAft>
                      </a:pPr>
                      <a:r>
                        <a:rPr lang="en-US" sz="1400">
                          <a:effectLst/>
                        </a:rPr>
                        <a:t>2</a:t>
                      </a:r>
                      <a:r>
                        <a:rPr lang="en-US" sz="1400" baseline="30000">
                          <a:effectLst/>
                        </a:rPr>
                        <a:t>nd</a:t>
                      </a:r>
                      <a:r>
                        <a:rPr lang="en-US" sz="1400">
                          <a:effectLst/>
                        </a:rPr>
                        <a:t> printing </a:t>
                      </a:r>
                    </a:p>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51228779"/>
                  </a:ext>
                </a:extLst>
              </a:tr>
              <a:tr h="919147">
                <a:tc>
                  <a:txBody>
                    <a:bodyPr/>
                    <a:lstStyle/>
                    <a:p>
                      <a:pPr marL="0" marR="0">
                        <a:lnSpc>
                          <a:spcPct val="107000"/>
                        </a:lnSpc>
                        <a:spcBef>
                          <a:spcPts val="0"/>
                        </a:spcBef>
                        <a:spcAft>
                          <a:spcPts val="0"/>
                        </a:spcAft>
                        <a:tabLst>
                          <a:tab pos="752475" algn="l"/>
                        </a:tabLst>
                      </a:pPr>
                      <a:r>
                        <a:rPr lang="en-US" sz="1400">
                          <a:effectLst/>
                        </a:rPr>
                        <a:t>World Geography and Cultures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Glencoe McGraw Hill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58411342"/>
                  </a:ext>
                </a:extLst>
              </a:tr>
              <a:tr h="919147">
                <a:tc>
                  <a:txBody>
                    <a:bodyPr/>
                    <a:lstStyle/>
                    <a:p>
                      <a:pPr marL="0" marR="0">
                        <a:lnSpc>
                          <a:spcPct val="107000"/>
                        </a:lnSpc>
                        <a:spcBef>
                          <a:spcPts val="0"/>
                        </a:spcBef>
                        <a:spcAft>
                          <a:spcPts val="0"/>
                        </a:spcAft>
                      </a:pPr>
                      <a:r>
                        <a:rPr lang="en-US" sz="1400">
                          <a:effectLst/>
                        </a:rPr>
                        <a:t>World Cultures and Geography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Cengage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59323514"/>
                  </a:ext>
                </a:extLst>
              </a:tr>
              <a:tr h="919147">
                <a:tc>
                  <a:txBody>
                    <a:bodyPr/>
                    <a:lstStyle/>
                    <a:p>
                      <a:pPr marL="0" marR="0">
                        <a:lnSpc>
                          <a:spcPct val="107000"/>
                        </a:lnSpc>
                        <a:spcBef>
                          <a:spcPts val="0"/>
                        </a:spcBef>
                        <a:spcAft>
                          <a:spcPts val="0"/>
                        </a:spcAft>
                      </a:pPr>
                      <a:r>
                        <a:rPr lang="en-US" sz="1400">
                          <a:effectLst/>
                        </a:rPr>
                        <a:t>Global Geography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Houghton Mifflin Harcourt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3423507"/>
                  </a:ext>
                </a:extLst>
              </a:tr>
              <a:tr h="919147">
                <a:tc>
                  <a:txBody>
                    <a:bodyPr/>
                    <a:lstStyle/>
                    <a:p>
                      <a:pPr marL="0" marR="0">
                        <a:lnSpc>
                          <a:spcPct val="107000"/>
                        </a:lnSpc>
                        <a:spcBef>
                          <a:spcPts val="0"/>
                        </a:spcBef>
                        <a:spcAft>
                          <a:spcPts val="0"/>
                        </a:spcAft>
                      </a:pPr>
                      <a:r>
                        <a:rPr lang="en-US" sz="1400">
                          <a:effectLst/>
                        </a:rPr>
                        <a:t>Geography Alive: Regions and People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Teachers’ Curriculum Institute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2058152"/>
                  </a:ext>
                </a:extLst>
              </a:tr>
            </a:tbl>
          </a:graphicData>
        </a:graphic>
      </p:graphicFrame>
      <p:sp>
        <p:nvSpPr>
          <p:cNvPr id="3" name="Rectangle 2"/>
          <p:cNvSpPr/>
          <p:nvPr/>
        </p:nvSpPr>
        <p:spPr>
          <a:xfrm>
            <a:off x="6127845" y="12282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842978" y="182880"/>
            <a:ext cx="896073" cy="64530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01374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495"/>
            <a:ext cx="10515600" cy="1325563"/>
          </a:xfrm>
        </p:spPr>
        <p:txBody>
          <a:bodyPr>
            <a:normAutofit/>
          </a:bodyPr>
          <a:lstStyle/>
          <a:p>
            <a:pPr algn="ctr"/>
            <a:r>
              <a:rPr lang="en-US" b="1" dirty="0">
                <a:latin typeface="Times New Roman" panose="02020603050405020304" pitchFamily="18" charset="0"/>
                <a:cs typeface="Times New Roman" panose="02020603050405020304" pitchFamily="18" charset="0"/>
              </a:rPr>
              <a:t>Educational Practice: Engaging Students with the Dual Naming Context</a:t>
            </a:r>
          </a:p>
        </p:txBody>
      </p:sp>
      <p:pic>
        <p:nvPicPr>
          <p:cNvPr id="4" name="Content Placeholder 3" descr="http://img.hani.co.kr/imgdb/resize/2014/0211/139201475416_20140211.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7293" y="1625373"/>
            <a:ext cx="6837528" cy="5064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87555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25604-5621-4B74-9B4C-15BF5F60FE26}"/>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Search Engines that Display Maps</a:t>
            </a:r>
          </a:p>
        </p:txBody>
      </p:sp>
      <p:pic>
        <p:nvPicPr>
          <p:cNvPr id="1026" name="Picture 2" descr="Search Engines">
            <a:extLst>
              <a:ext uri="{FF2B5EF4-FFF2-40B4-BE49-F238E27FC236}">
                <a16:creationId xmlns:a16="http://schemas.microsoft.com/office/drawing/2014/main" xmlns="" id="{F61CCF04-BCB4-43AE-AF86-CFB29BBACAE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9143" y="1546995"/>
            <a:ext cx="8686785" cy="48597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6418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79CF681-7060-48AC-BE21-2CB099084A13}"/>
              </a:ext>
            </a:extLst>
          </p:cNvPr>
          <p:cNvSpPr>
            <a:spLocks noGrp="1"/>
          </p:cNvSpPr>
          <p:nvPr>
            <p:ph type="title"/>
          </p:nvPr>
        </p:nvSpPr>
        <p:spPr>
          <a:xfrm>
            <a:off x="838200" y="273685"/>
            <a:ext cx="10515600" cy="1325563"/>
          </a:xfrm>
        </p:spPr>
        <p:txBody>
          <a:bodyPr/>
          <a:lstStyle/>
          <a:p>
            <a:pPr algn="ctr"/>
            <a:r>
              <a:rPr lang="en-US" b="1" dirty="0">
                <a:latin typeface="Times New Roman" panose="02020603050405020304" pitchFamily="18" charset="0"/>
                <a:cs typeface="Times New Roman" panose="02020603050405020304" pitchFamily="18" charset="0"/>
              </a:rPr>
              <a:t>Google Search Engine: Small Scale (9/5/20)</a:t>
            </a:r>
          </a:p>
        </p:txBody>
      </p:sp>
      <p:pic>
        <p:nvPicPr>
          <p:cNvPr id="6" name="Content Placeholder 5">
            <a:extLst>
              <a:ext uri="{FF2B5EF4-FFF2-40B4-BE49-F238E27FC236}">
                <a16:creationId xmlns:a16="http://schemas.microsoft.com/office/drawing/2014/main" xmlns="" id="{56E0840B-BA1A-42A4-9C8A-19F401AF0AF1}"/>
              </a:ext>
            </a:extLst>
          </p:cNvPr>
          <p:cNvPicPr>
            <a:picLocks noGrp="1" noChangeAspect="1"/>
          </p:cNvPicPr>
          <p:nvPr>
            <p:ph idx="1"/>
          </p:nvPr>
        </p:nvPicPr>
        <p:blipFill>
          <a:blip r:embed="rId2" cstate="print"/>
          <a:stretch>
            <a:fillRect/>
          </a:stretch>
        </p:blipFill>
        <p:spPr>
          <a:xfrm>
            <a:off x="3229894" y="1538242"/>
            <a:ext cx="5148373" cy="4879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89437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8492A-6CFA-41DF-8DE6-9F1B52343517}"/>
              </a:ext>
            </a:extLst>
          </p:cNvPr>
          <p:cNvSpPr>
            <a:spLocks noGrp="1"/>
          </p:cNvSpPr>
          <p:nvPr>
            <p:ph type="title"/>
          </p:nvPr>
        </p:nvSpPr>
        <p:spPr>
          <a:xfrm>
            <a:off x="851262" y="195308"/>
            <a:ext cx="10515600" cy="1325563"/>
          </a:xfrm>
        </p:spPr>
        <p:txBody>
          <a:bodyPr>
            <a:normAutofit fontScale="90000"/>
          </a:bodyPr>
          <a:lstStyle/>
          <a:p>
            <a:pPr algn="ctr"/>
            <a:r>
              <a:rPr lang="en-US" sz="4800" b="1" dirty="0"/>
              <a:t>Google Search Engine: Larger Scale </a:t>
            </a:r>
          </a:p>
        </p:txBody>
      </p:sp>
      <p:pic>
        <p:nvPicPr>
          <p:cNvPr id="4" name="Content Placeholder 3">
            <a:extLst>
              <a:ext uri="{FF2B5EF4-FFF2-40B4-BE49-F238E27FC236}">
                <a16:creationId xmlns:a16="http://schemas.microsoft.com/office/drawing/2014/main" xmlns="" id="{82F963D6-9819-4632-9B14-0C3A34CEDC95}"/>
              </a:ext>
            </a:extLst>
          </p:cNvPr>
          <p:cNvPicPr>
            <a:picLocks noGrp="1" noChangeAspect="1"/>
          </p:cNvPicPr>
          <p:nvPr>
            <p:ph idx="1"/>
          </p:nvPr>
        </p:nvPicPr>
        <p:blipFill>
          <a:blip r:embed="rId2" cstate="print"/>
          <a:stretch>
            <a:fillRect/>
          </a:stretch>
        </p:blipFill>
        <p:spPr>
          <a:xfrm>
            <a:off x="3660081" y="1551305"/>
            <a:ext cx="4740789" cy="4982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6891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171075-F6F3-41DF-9159-32229C6A96AF}"/>
              </a:ext>
            </a:extLst>
          </p:cNvPr>
          <p:cNvSpPr>
            <a:spLocks noGrp="1"/>
          </p:cNvSpPr>
          <p:nvPr>
            <p:ph type="title"/>
          </p:nvPr>
        </p:nvSpPr>
        <p:spPr>
          <a:xfrm>
            <a:off x="182880" y="234497"/>
            <a:ext cx="11821886" cy="1325563"/>
          </a:xfrm>
        </p:spPr>
        <p:txBody>
          <a:bodyPr/>
          <a:lstStyle/>
          <a:p>
            <a:pPr algn="ctr"/>
            <a:r>
              <a:rPr lang="en-US" b="1" dirty="0">
                <a:latin typeface="Times New Roman" panose="02020603050405020304" pitchFamily="18" charset="0"/>
                <a:cs typeface="Times New Roman" panose="02020603050405020304" pitchFamily="18" charset="0"/>
              </a:rPr>
              <a:t>Google Search Engine: Dokdo (special interest)</a:t>
            </a:r>
          </a:p>
        </p:txBody>
      </p:sp>
      <p:pic>
        <p:nvPicPr>
          <p:cNvPr id="4" name="Content Placeholder 3">
            <a:extLst>
              <a:ext uri="{FF2B5EF4-FFF2-40B4-BE49-F238E27FC236}">
                <a16:creationId xmlns:a16="http://schemas.microsoft.com/office/drawing/2014/main" xmlns="" id="{4DCF39ED-ABE2-4135-820A-7AEB64DFEF7F}"/>
              </a:ext>
            </a:extLst>
          </p:cNvPr>
          <p:cNvPicPr>
            <a:picLocks noGrp="1" noChangeAspect="1"/>
          </p:cNvPicPr>
          <p:nvPr>
            <p:ph idx="1"/>
          </p:nvPr>
        </p:nvPicPr>
        <p:blipFill>
          <a:blip r:embed="rId2" cstate="print"/>
          <a:stretch>
            <a:fillRect/>
          </a:stretch>
        </p:blipFill>
        <p:spPr>
          <a:xfrm>
            <a:off x="3554549" y="1603557"/>
            <a:ext cx="4842374" cy="4883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52999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89" y="508817"/>
            <a:ext cx="11848011" cy="1325563"/>
          </a:xfrm>
        </p:spPr>
        <p:txBody>
          <a:bodyPr/>
          <a:lstStyle/>
          <a:p>
            <a:pPr algn="ctr"/>
            <a:r>
              <a:rPr lang="en-US" b="1" dirty="0">
                <a:latin typeface="Times New Roman" panose="02020603050405020304" pitchFamily="18" charset="0"/>
                <a:cs typeface="Times New Roman" panose="02020603050405020304" pitchFamily="18" charset="0"/>
              </a:rPr>
              <a:t>Educational Practice = Classroom Engagement</a:t>
            </a:r>
          </a:p>
        </p:txBody>
      </p:sp>
      <p:sp>
        <p:nvSpPr>
          <p:cNvPr id="3" name="Content Placeholder 2"/>
          <p:cNvSpPr>
            <a:spLocks noGrp="1"/>
          </p:cNvSpPr>
          <p:nvPr>
            <p:ph idx="1"/>
          </p:nvPr>
        </p:nvSpPr>
        <p:spPr>
          <a:xfrm>
            <a:off x="838200" y="2021568"/>
            <a:ext cx="10515600" cy="4117975"/>
          </a:xfrm>
        </p:spPr>
        <p:txBody>
          <a:bodyPr>
            <a:normAutofit lnSpcReduction="10000"/>
          </a:bodyPr>
          <a:lstStyle/>
          <a:p>
            <a:r>
              <a:rPr lang="en-US" sz="4000" b="1" dirty="0" smtClean="0">
                <a:latin typeface="Times New Roman" panose="02020603050405020304" pitchFamily="18" charset="0"/>
                <a:cs typeface="Times New Roman" panose="02020603050405020304" pitchFamily="18" charset="0"/>
              </a:rPr>
              <a:t>The </a:t>
            </a:r>
            <a:r>
              <a:rPr lang="en-US" sz="4000" b="1" dirty="0">
                <a:latin typeface="Times New Roman" panose="02020603050405020304" pitchFamily="18" charset="0"/>
                <a:cs typeface="Times New Roman" panose="02020603050405020304" pitchFamily="18" charset="0"/>
              </a:rPr>
              <a:t>dual naming Sea of Japan (East Sea) is on the maps in most school geography textbooks</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Map usage is often from the World Wide Web</a:t>
            </a:r>
          </a:p>
          <a:p>
            <a:pPr marL="0" indent="0">
              <a:buNone/>
            </a:pP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Engaging students with the dual name is now the challenge</a:t>
            </a:r>
          </a:p>
        </p:txBody>
      </p:sp>
    </p:spTree>
    <p:extLst>
      <p:ext uri="{BB962C8B-B14F-4D97-AF65-F5344CB8AC3E}">
        <p14:creationId xmlns:p14="http://schemas.microsoft.com/office/powerpoint/2010/main" xmlns="" val="257025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New Challenges in East Sea Naming Issue </a:t>
            </a:r>
          </a:p>
        </p:txBody>
      </p:sp>
      <p:sp>
        <p:nvSpPr>
          <p:cNvPr id="5" name="Content Placeholder 4"/>
          <p:cNvSpPr>
            <a:spLocks noGrp="1"/>
          </p:cNvSpPr>
          <p:nvPr>
            <p:ph idx="1"/>
          </p:nvPr>
        </p:nvSpPr>
        <p:spPr/>
        <p:txBody>
          <a:bodyPr>
            <a:normAutofit fontScale="77500" lnSpcReduction="20000"/>
          </a:bodyPr>
          <a:lstStyle/>
          <a:p>
            <a:endParaRPr lang="en-US" dirty="0"/>
          </a:p>
          <a:p>
            <a:r>
              <a:rPr lang="en-US" sz="4200" b="1" dirty="0">
                <a:latin typeface="Times New Roman" panose="02020603050405020304" pitchFamily="18" charset="0"/>
                <a:cs typeface="Times New Roman" panose="02020603050405020304" pitchFamily="18" charset="0"/>
              </a:rPr>
              <a:t>Easily accessible East Sea materials; Web based. Narratives in books is limited by pages.</a:t>
            </a:r>
          </a:p>
          <a:p>
            <a:endParaRPr lang="en-US" sz="4200" b="1" dirty="0">
              <a:latin typeface="Times New Roman" panose="02020603050405020304" pitchFamily="18" charset="0"/>
              <a:cs typeface="Times New Roman" panose="02020603050405020304" pitchFamily="18" charset="0"/>
            </a:endParaRPr>
          </a:p>
          <a:p>
            <a:r>
              <a:rPr lang="en-US" sz="4200" b="1" dirty="0">
                <a:latin typeface="Times New Roman" panose="02020603050405020304" pitchFamily="18" charset="0"/>
                <a:cs typeface="Times New Roman" panose="02020603050405020304" pitchFamily="18" charset="0"/>
              </a:rPr>
              <a:t>Series of short lessons on the East Sea naming issue 	from a disciplinary and interdisciplinary perspective</a:t>
            </a:r>
          </a:p>
          <a:p>
            <a:endParaRPr lang="en-US" sz="4200" b="1" dirty="0">
              <a:latin typeface="Times New Roman" panose="02020603050405020304" pitchFamily="18" charset="0"/>
              <a:cs typeface="Times New Roman" panose="02020603050405020304" pitchFamily="18" charset="0"/>
            </a:endParaRPr>
          </a:p>
          <a:p>
            <a:r>
              <a:rPr lang="en-US" sz="4200" b="1" dirty="0">
                <a:latin typeface="Times New Roman" panose="02020603050405020304" pitchFamily="18" charset="0"/>
                <a:cs typeface="Times New Roman" panose="02020603050405020304" pitchFamily="18" charset="0"/>
              </a:rPr>
              <a:t>Teacher professional development activities; conference 	sessions, workshops, and webinars.</a:t>
            </a:r>
          </a:p>
        </p:txBody>
      </p:sp>
    </p:spTree>
    <p:extLst>
      <p:ext uri="{BB962C8B-B14F-4D97-AF65-F5344CB8AC3E}">
        <p14:creationId xmlns:p14="http://schemas.microsoft.com/office/powerpoint/2010/main" xmlns="" val="331526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latin typeface="Times New Roman" panose="02020603050405020304" pitchFamily="18" charset="0"/>
                <a:cs typeface="Times New Roman" panose="02020603050405020304" pitchFamily="18" charset="0"/>
              </a:rPr>
              <a:t>Geography Textbooks and Geographical Names</a:t>
            </a:r>
          </a:p>
        </p:txBody>
      </p:sp>
      <p:sp>
        <p:nvSpPr>
          <p:cNvPr id="3" name="Content Placeholder 2"/>
          <p:cNvSpPr>
            <a:spLocks noGrp="1"/>
          </p:cNvSpPr>
          <p:nvPr>
            <p:ph idx="1"/>
          </p:nvPr>
        </p:nvSpPr>
        <p:spPr>
          <a:xfrm>
            <a:off x="838200" y="1956255"/>
            <a:ext cx="10515600" cy="4351338"/>
          </a:xfrm>
        </p:spPr>
        <p:txBody>
          <a:bodyPr>
            <a:normAutofit/>
          </a:bodyPr>
          <a:lstStyle/>
          <a:p>
            <a:r>
              <a:rPr lang="en-US" b="1" dirty="0">
                <a:latin typeface="Times New Roman" panose="02020603050405020304" pitchFamily="18" charset="0"/>
                <a:cs typeface="Times New Roman" panose="02020603050405020304" pitchFamily="18" charset="0"/>
              </a:rPr>
              <a:t>1793: First Geography Textbook Written and Published in the 	U.S. used Korean Sea in 1801 edition</a:t>
            </a:r>
          </a:p>
          <a:p>
            <a:r>
              <a:rPr lang="en-US" b="1" dirty="0">
                <a:latin typeface="Times New Roman" panose="02020603050405020304" pitchFamily="18" charset="0"/>
                <a:cs typeface="Times New Roman" panose="02020603050405020304" pitchFamily="18" charset="0"/>
              </a:rPr>
              <a:t>Mid-1800s - Korean Sea no longer used after mid-1800s in U.S. 	Geography 	Texts</a:t>
            </a:r>
          </a:p>
          <a:p>
            <a:r>
              <a:rPr lang="en-US" b="1" dirty="0">
                <a:latin typeface="Times New Roman" panose="02020603050405020304" pitchFamily="18" charset="0"/>
                <a:cs typeface="Times New Roman" panose="02020603050405020304" pitchFamily="18" charset="0"/>
              </a:rPr>
              <a:t>1929 – U.S.  textbook publishers begin using the IHO adopted 	name as new books are 	printed using Sea of Japan</a:t>
            </a:r>
          </a:p>
          <a:p>
            <a:r>
              <a:rPr lang="en-US" b="1" dirty="0">
                <a:latin typeface="Times New Roman" panose="02020603050405020304" pitchFamily="18" charset="0"/>
                <a:cs typeface="Times New Roman" panose="02020603050405020304" pitchFamily="18" charset="0"/>
              </a:rPr>
              <a:t>1934: </a:t>
            </a:r>
            <a:r>
              <a:rPr lang="en-US" b="1" dirty="0" err="1">
                <a:latin typeface="Times New Roman" panose="02020603050405020304" pitchFamily="18" charset="0"/>
                <a:cs typeface="Times New Roman" panose="02020603050405020304" pitchFamily="18" charset="0"/>
              </a:rPr>
              <a:t>Macmillian</a:t>
            </a:r>
            <a:r>
              <a:rPr lang="en-US" b="1" dirty="0">
                <a:latin typeface="Times New Roman" panose="02020603050405020304" pitchFamily="18" charset="0"/>
                <a:cs typeface="Times New Roman" panose="02020603050405020304" pitchFamily="18" charset="0"/>
              </a:rPr>
              <a:t> Published the final textbooks using Japan Sea 	rather than Sea of Japan. </a:t>
            </a:r>
          </a:p>
          <a:p>
            <a:r>
              <a:rPr lang="en-US" b="1" dirty="0">
                <a:latin typeface="Times New Roman" panose="02020603050405020304" pitchFamily="18" charset="0"/>
                <a:cs typeface="Times New Roman" panose="02020603050405020304" pitchFamily="18" charset="0"/>
              </a:rPr>
              <a:t>1940: Sea of Japan name used in geography textbooks</a:t>
            </a:r>
          </a:p>
        </p:txBody>
      </p:sp>
    </p:spTree>
    <p:extLst>
      <p:ext uri="{BB962C8B-B14F-4D97-AF65-F5344CB8AC3E}">
        <p14:creationId xmlns:p14="http://schemas.microsoft.com/office/powerpoint/2010/main" xmlns="" val="111370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Public Interest in the East Sea Toponym </a:t>
            </a:r>
          </a:p>
        </p:txBody>
      </p:sp>
      <p:sp>
        <p:nvSpPr>
          <p:cNvPr id="3" name="Content Placeholder 2"/>
          <p:cNvSpPr>
            <a:spLocks noGrp="1"/>
          </p:cNvSpPr>
          <p:nvPr>
            <p:ph idx="1"/>
          </p:nvPr>
        </p:nvSpPr>
        <p:spPr>
          <a:xfrm>
            <a:off x="838200" y="1825625"/>
            <a:ext cx="10515600" cy="3190512"/>
          </a:xfrm>
        </p:spPr>
        <p:txBody>
          <a:bodyPr>
            <a:normAutofit/>
          </a:bodyPr>
          <a:lstStyle/>
          <a:p>
            <a:pPr lvl="0"/>
            <a:r>
              <a:rPr lang="en-US" b="1" dirty="0">
                <a:latin typeface="Times New Roman" panose="02020603050405020304" pitchFamily="18" charset="0"/>
                <a:cs typeface="Times New Roman" panose="02020603050405020304" pitchFamily="18" charset="0"/>
              </a:rPr>
              <a:t>Public interest in an issue can reduce confusion.</a:t>
            </a:r>
          </a:p>
          <a:p>
            <a:pPr lvl="0"/>
            <a:r>
              <a:rPr lang="en-US" b="1" dirty="0">
                <a:latin typeface="Times New Roman" panose="02020603050405020304" pitchFamily="18" charset="0"/>
                <a:cs typeface="Times New Roman" panose="02020603050405020304" pitchFamily="18" charset="0"/>
              </a:rPr>
              <a:t>Public interest often leads to a solution to an issue or problem. </a:t>
            </a:r>
          </a:p>
          <a:p>
            <a:pPr lvl="0"/>
            <a:r>
              <a:rPr lang="en-US" b="1" dirty="0">
                <a:latin typeface="Times New Roman" panose="02020603050405020304" pitchFamily="18" charset="0"/>
                <a:cs typeface="Times New Roman" panose="02020603050405020304" pitchFamily="18" charset="0"/>
              </a:rPr>
              <a:t>Public interest extends beyond public policy and is a powerful incentive to bring about change.</a:t>
            </a:r>
          </a:p>
          <a:p>
            <a:pPr lvl="0"/>
            <a:r>
              <a:rPr lang="en-US" b="1" dirty="0">
                <a:latin typeface="Times New Roman" panose="02020603050405020304" pitchFamily="18" charset="0"/>
                <a:cs typeface="Times New Roman" panose="02020603050405020304" pitchFamily="18" charset="0"/>
              </a:rPr>
              <a:t>Public interest in an issue must develop a dynamic and ongoing process. It must be constantly reassessed, revisited and revised (</a:t>
            </a:r>
            <a:r>
              <a:rPr lang="en-US" b="1" dirty="0">
                <a:latin typeface="Times New Roman" panose="02020603050405020304" pitchFamily="18" charset="0"/>
                <a:cs typeface="Times New Roman" panose="02020603050405020304" pitchFamily="18" charset="0"/>
                <a:hlinkClick r:id="" action="ppaction://hlinkfile" tooltip="Birkland, 2011 #447"/>
              </a:rPr>
              <a:t>Birkland 2011</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5462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1CBE1-1527-440C-B034-D706E40E368B}"/>
              </a:ext>
            </a:extLst>
          </p:cNvPr>
          <p:cNvSpPr>
            <a:spLocks noGrp="1"/>
          </p:cNvSpPr>
          <p:nvPr>
            <p:ph type="title"/>
          </p:nvPr>
        </p:nvSpPr>
        <p:spPr/>
        <p:txBody>
          <a:bodyPr/>
          <a:lstStyle/>
          <a:p>
            <a:pPr algn="ctr"/>
            <a:r>
              <a:rPr lang="en-US" b="1" dirty="0"/>
              <a:t>Voluntary Agency Network of Korea</a:t>
            </a:r>
          </a:p>
        </p:txBody>
      </p:sp>
      <p:pic>
        <p:nvPicPr>
          <p:cNvPr id="2050" name="Picture 2" descr="http://usa.prkorea.com/wp-content/uploads/2014/02/vank1-1980x990.jpg">
            <a:extLst>
              <a:ext uri="{FF2B5EF4-FFF2-40B4-BE49-F238E27FC236}">
                <a16:creationId xmlns:a16="http://schemas.microsoft.com/office/drawing/2014/main" xmlns="" id="{65EF492B-616F-4900-AA4A-91FD1E30D66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4662" y="1825625"/>
            <a:ext cx="8702676"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34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34DC7-D2A9-4F90-BDCE-4E36DA5BCA67}"/>
              </a:ext>
            </a:extLst>
          </p:cNvPr>
          <p:cNvSpPr>
            <a:spLocks noGrp="1"/>
          </p:cNvSpPr>
          <p:nvPr>
            <p:ph type="title"/>
          </p:nvPr>
        </p:nvSpPr>
        <p:spPr>
          <a:xfrm>
            <a:off x="720633" y="65315"/>
            <a:ext cx="10515600" cy="1325563"/>
          </a:xfrm>
        </p:spPr>
        <p:txBody>
          <a:bodyPr>
            <a:normAutofit/>
          </a:bodyPr>
          <a:lstStyle/>
          <a:p>
            <a:pPr algn="ctr"/>
            <a:r>
              <a:rPr lang="en-US" b="1" dirty="0">
                <a:latin typeface="Times New Roman" panose="02020603050405020304" pitchFamily="18" charset="0"/>
                <a:cs typeface="Times New Roman" panose="02020603050405020304" pitchFamily="18" charset="0"/>
              </a:rPr>
              <a:t>Korean Boy Bands and Naming Issue</a:t>
            </a:r>
          </a:p>
        </p:txBody>
      </p:sp>
      <p:pic>
        <p:nvPicPr>
          <p:cNvPr id="3074" name="Picture 2" descr="South Korean boy band BTS. Could K-pop be a victim of the spat over the naming of the sea between Japan and the Koreas? Photo: EPA">
            <a:extLst>
              <a:ext uri="{FF2B5EF4-FFF2-40B4-BE49-F238E27FC236}">
                <a16:creationId xmlns:a16="http://schemas.microsoft.com/office/drawing/2014/main" xmlns="" id="{C6038661-02B6-4949-9CC2-98073C3F796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967" y="1446802"/>
            <a:ext cx="8625566" cy="50315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4837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389" y="1120231"/>
            <a:ext cx="10515600" cy="4351338"/>
          </a:xfrm>
        </p:spPr>
        <p:txBody>
          <a:bodyPr>
            <a:normAutofit/>
          </a:bodyPr>
          <a:lstStyle/>
          <a:p>
            <a:r>
              <a:rPr lang="en-US" sz="3600" b="1" dirty="0">
                <a:latin typeface="Times New Roman" panose="02020603050405020304" pitchFamily="18" charset="0"/>
                <a:cs typeface="Times New Roman" panose="02020603050405020304" pitchFamily="18" charset="0"/>
              </a:rPr>
              <a:t>The use of geographic names is interwoven into the fabric of society—language, music, tradition, and long-standing records on maps and documents.</a:t>
            </a:r>
          </a:p>
          <a:p>
            <a:endParaRPr lang="en-US" sz="36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Geographical naming is a process that requires sensitivity to public interest, accomplished education and cooperation between government and the citizens they represent </a:t>
            </a:r>
          </a:p>
        </p:txBody>
      </p:sp>
    </p:spTree>
    <p:extLst>
      <p:ext uri="{BB962C8B-B14F-4D97-AF65-F5344CB8AC3E}">
        <p14:creationId xmlns:p14="http://schemas.microsoft.com/office/powerpoint/2010/main" xmlns="" val="96657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3" y="561068"/>
            <a:ext cx="10515600" cy="1325563"/>
          </a:xfrm>
        </p:spPr>
        <p:txBody>
          <a:bodyPr>
            <a:normAutofit/>
          </a:bodyPr>
          <a:lstStyle/>
          <a:p>
            <a:pPr algn="ctr"/>
            <a:r>
              <a:rPr lang="en-US" b="1" dirty="0">
                <a:latin typeface="Times New Roman" panose="02020603050405020304" pitchFamily="18" charset="0"/>
                <a:cs typeface="Times New Roman" panose="02020603050405020304" pitchFamily="18" charset="0"/>
              </a:rPr>
              <a:t>Public Interest Buttons</a:t>
            </a:r>
          </a:p>
        </p:txBody>
      </p:sp>
      <p:sp>
        <p:nvSpPr>
          <p:cNvPr id="3" name="Content Placeholder 2"/>
          <p:cNvSpPr>
            <a:spLocks noGrp="1"/>
          </p:cNvSpPr>
          <p:nvPr>
            <p:ph idx="1"/>
          </p:nvPr>
        </p:nvSpPr>
        <p:spPr>
          <a:xfrm>
            <a:off x="864325" y="2452642"/>
            <a:ext cx="10515600" cy="2119358"/>
          </a:xfrm>
        </p:spPr>
        <p:txBody>
          <a:bodyPr>
            <a:normAutofit lnSpcReduction="10000"/>
          </a:bodyPr>
          <a:lstStyle/>
          <a:p>
            <a:r>
              <a:rPr lang="en-US" sz="4400" b="1" dirty="0">
                <a:latin typeface="Times New Roman" panose="02020603050405020304" pitchFamily="18" charset="0"/>
                <a:cs typeface="Times New Roman" panose="02020603050405020304" pitchFamily="18" charset="0"/>
              </a:rPr>
              <a:t>Culture and Society</a:t>
            </a:r>
          </a:p>
          <a:p>
            <a:r>
              <a:rPr lang="en-US" sz="4400" b="1" dirty="0">
                <a:latin typeface="Times New Roman" panose="02020603050405020304" pitchFamily="18" charset="0"/>
                <a:cs typeface="Times New Roman" panose="02020603050405020304" pitchFamily="18" charset="0"/>
              </a:rPr>
              <a:t>Education</a:t>
            </a:r>
          </a:p>
          <a:p>
            <a:r>
              <a:rPr lang="en-US" sz="4400" b="1" dirty="0">
                <a:latin typeface="Times New Roman" panose="02020603050405020304" pitchFamily="18" charset="0"/>
                <a:cs typeface="Times New Roman" panose="02020603050405020304" pitchFamily="18" charset="0"/>
              </a:rPr>
              <a:t>Foreign Affairs and National Security</a:t>
            </a:r>
          </a:p>
        </p:txBody>
      </p:sp>
    </p:spTree>
    <p:extLst>
      <p:ext uri="{BB962C8B-B14F-4D97-AF65-F5344CB8AC3E}">
        <p14:creationId xmlns:p14="http://schemas.microsoft.com/office/powerpoint/2010/main" xmlns="" val="836571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442755"/>
            <a:ext cx="10515600" cy="1593668"/>
          </a:xfrm>
        </p:spPr>
        <p:txBody>
          <a:bodyPr>
            <a:noAutofit/>
          </a:bodyPr>
          <a:lstStyle/>
          <a:p>
            <a:pPr algn="ctr"/>
            <a:r>
              <a:rPr lang="en-US" sz="9600" b="1" dirty="0">
                <a:solidFill>
                  <a:srgbClr val="002060"/>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xmlns="" val="366189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178626" y="1293232"/>
            <a:ext cx="5834743" cy="5351692"/>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838200" y="156756"/>
            <a:ext cx="10515600" cy="992784"/>
          </a:xfrm>
        </p:spPr>
        <p:txBody>
          <a:bodyPr>
            <a:normAutofit/>
          </a:bodyPr>
          <a:lstStyle/>
          <a:p>
            <a:pPr algn="ctr"/>
            <a:r>
              <a:rPr lang="en-US" b="1" dirty="0">
                <a:latin typeface="Times New Roman" panose="02020603050405020304" pitchFamily="18" charset="0"/>
                <a:cs typeface="Times New Roman" panose="02020603050405020304" pitchFamily="18" charset="0"/>
              </a:rPr>
              <a:t>1801 Morse Geography: Korean Sea</a:t>
            </a:r>
          </a:p>
        </p:txBody>
      </p:sp>
    </p:spTree>
    <p:extLst>
      <p:ext uri="{BB962C8B-B14F-4D97-AF65-F5344CB8AC3E}">
        <p14:creationId xmlns:p14="http://schemas.microsoft.com/office/powerpoint/2010/main" xmlns="" val="3896895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202749" y="1388818"/>
            <a:ext cx="7542142" cy="5105450"/>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a:off x="5281684" y="3643952"/>
            <a:ext cx="2117676" cy="19106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41194" y="0"/>
            <a:ext cx="11546006" cy="1388818"/>
          </a:xfrm>
        </p:spPr>
        <p:txBody>
          <a:bodyPr>
            <a:noAutofit/>
          </a:bodyPr>
          <a:lstStyle/>
          <a:p>
            <a:pPr algn="ctr"/>
            <a:r>
              <a:rPr lang="en-US" sz="5400" dirty="0">
                <a:latin typeface="Times New Roman" panose="02020603050405020304" pitchFamily="18" charset="0"/>
                <a:cs typeface="Times New Roman" panose="02020603050405020304" pitchFamily="18" charset="0"/>
              </a:rPr>
              <a:t>1801: Map from </a:t>
            </a:r>
            <a:r>
              <a:rPr lang="en-US" sz="5400" i="1" dirty="0">
                <a:latin typeface="Times New Roman" panose="02020603050405020304" pitchFamily="18" charset="0"/>
                <a:cs typeface="Times New Roman" panose="02020603050405020304" pitchFamily="18" charset="0"/>
              </a:rPr>
              <a:t>Geography Made Easy </a:t>
            </a:r>
          </a:p>
        </p:txBody>
      </p:sp>
    </p:spTree>
    <p:extLst>
      <p:ext uri="{BB962C8B-B14F-4D97-AF65-F5344CB8AC3E}">
        <p14:creationId xmlns:p14="http://schemas.microsoft.com/office/powerpoint/2010/main" xmlns="" val="243099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154972" y="1289909"/>
            <a:ext cx="6028216" cy="5267557"/>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6377708" y="3640531"/>
            <a:ext cx="1269753" cy="9856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2137" y="122831"/>
            <a:ext cx="11423176" cy="1323832"/>
          </a:xfrm>
        </p:spPr>
        <p:txBody>
          <a:bodyPr>
            <a:noAutofit/>
          </a:bodyPr>
          <a:lstStyle/>
          <a:p>
            <a:pPr algn="ctr"/>
            <a:r>
              <a:rPr lang="en-US" sz="5400" dirty="0">
                <a:latin typeface="Times New Roman" panose="02020603050405020304" pitchFamily="18" charset="0"/>
                <a:cs typeface="Times New Roman" panose="02020603050405020304" pitchFamily="18" charset="0"/>
              </a:rPr>
              <a:t>1805: Sea of Korea in Morse Textbooks</a:t>
            </a:r>
          </a:p>
        </p:txBody>
      </p:sp>
    </p:spTree>
    <p:extLst>
      <p:ext uri="{BB962C8B-B14F-4D97-AF65-F5344CB8AC3E}">
        <p14:creationId xmlns:p14="http://schemas.microsoft.com/office/powerpoint/2010/main" xmlns="" val="3197376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205731" y="1762314"/>
            <a:ext cx="5837397" cy="4782177"/>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a:off x="4312693" y="2579427"/>
            <a:ext cx="1460310" cy="14876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1810: Sea of Japan Used in the Morse Textbooks</a:t>
            </a:r>
          </a:p>
        </p:txBody>
      </p:sp>
    </p:spTree>
    <p:extLst>
      <p:ext uri="{BB962C8B-B14F-4D97-AF65-F5344CB8AC3E}">
        <p14:creationId xmlns:p14="http://schemas.microsoft.com/office/powerpoint/2010/main" xmlns="" val="4041886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725839" y="2279176"/>
            <a:ext cx="5233543" cy="4252254"/>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122830" y="0"/>
            <a:ext cx="11791666" cy="2156345"/>
          </a:xfrm>
        </p:spPr>
        <p:txBody>
          <a:bodyPr>
            <a:noAutofit/>
          </a:bodyPr>
          <a:lstStyle/>
          <a:p>
            <a:pPr algn="ctr"/>
            <a:r>
              <a:rPr lang="en-US" sz="5400" b="1" dirty="0">
                <a:latin typeface="Times New Roman" panose="02020603050405020304" pitchFamily="18" charset="0"/>
                <a:cs typeface="Times New Roman" panose="02020603050405020304" pitchFamily="18" charset="0"/>
              </a:rPr>
              <a:t>1812: Maps used in Morse Text from the </a:t>
            </a:r>
            <a:r>
              <a:rPr lang="en-US" sz="5400" b="1" i="1" dirty="0">
                <a:latin typeface="Times New Roman" panose="02020603050405020304" pitchFamily="18" charset="0"/>
                <a:cs typeface="Times New Roman" panose="02020603050405020304" pitchFamily="18" charset="0"/>
              </a:rPr>
              <a:t>New and Elegant General Atlas </a:t>
            </a:r>
          </a:p>
        </p:txBody>
      </p:sp>
    </p:spTree>
    <p:extLst>
      <p:ext uri="{BB962C8B-B14F-4D97-AF65-F5344CB8AC3E}">
        <p14:creationId xmlns:p14="http://schemas.microsoft.com/office/powerpoint/2010/main" xmlns="" val="1312535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788" y="1305651"/>
            <a:ext cx="2934269" cy="4102372"/>
          </a:xfrm>
        </p:spPr>
        <p:txBody>
          <a:bodyPr>
            <a:normAutofit/>
          </a:bodyPr>
          <a:lstStyle/>
          <a:p>
            <a:r>
              <a:rPr lang="en-US" sz="5400" b="1" dirty="0" smtClean="0">
                <a:latin typeface="Times New Roman" panose="02020603050405020304" pitchFamily="18" charset="0"/>
                <a:cs typeface="Times New Roman" panose="02020603050405020304" pitchFamily="18" charset="0"/>
              </a:rPr>
              <a:t>1924</a:t>
            </a:r>
            <a:r>
              <a:rPr lang="en-US" sz="5400" b="1" dirty="0">
                <a:latin typeface="Times New Roman" panose="02020603050405020304" pitchFamily="18" charset="0"/>
                <a:cs typeface="Times New Roman" panose="02020603050405020304" pitchFamily="18" charset="0"/>
              </a:rPr>
              <a:t>: Barrows and Parker, U.S.</a:t>
            </a:r>
          </a:p>
        </p:txBody>
      </p:sp>
      <p:pic>
        <p:nvPicPr>
          <p:cNvPr id="7" name="Content Placeholder 6"/>
          <p:cNvPicPr>
            <a:picLocks noGrp="1" noChangeAspect="1"/>
          </p:cNvPicPr>
          <p:nvPr>
            <p:ph idx="1"/>
          </p:nvPr>
        </p:nvPicPr>
        <p:blipFill>
          <a:blip r:embed="rId3" cstate="print"/>
          <a:stretch>
            <a:fillRect/>
          </a:stretch>
        </p:blipFill>
        <p:spPr>
          <a:xfrm rot="5400000">
            <a:off x="4562820" y="1011825"/>
            <a:ext cx="6229080" cy="4675694"/>
          </a:xfrm>
          <a:prstGeom prst="rect">
            <a:avLst/>
          </a:prstGeom>
        </p:spPr>
      </p:pic>
    </p:spTree>
    <p:extLst>
      <p:ext uri="{BB962C8B-B14F-4D97-AF65-F5344CB8AC3E}">
        <p14:creationId xmlns:p14="http://schemas.microsoft.com/office/powerpoint/2010/main" xmlns="" val="661907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2427</TotalTime>
  <Words>1349</Words>
  <Application>Microsoft Office PowerPoint</Application>
  <PresentationFormat>Custom</PresentationFormat>
  <Paragraphs>192</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East Sea:  School Textbooks, Public Interest, and Educational Practice</vt:lpstr>
      <vt:lpstr>Highlights of the East Sea Naming issue in the U.S.</vt:lpstr>
      <vt:lpstr>Geography Textbooks and Geographical Names</vt:lpstr>
      <vt:lpstr>1801 Morse Geography: Korean Sea</vt:lpstr>
      <vt:lpstr>1801: Map from Geography Made Easy </vt:lpstr>
      <vt:lpstr>1805: Sea of Korea in Morse Textbooks</vt:lpstr>
      <vt:lpstr>1810: Sea of Japan Used in the Morse Textbooks</vt:lpstr>
      <vt:lpstr>1812: Maps used in Morse Text from the New and Elegant General Atlas </vt:lpstr>
      <vt:lpstr>1924: Barrows and Parker, U.S.</vt:lpstr>
      <vt:lpstr>No Northeast Asian water bodies were named in Barrows and Parker, 1924</vt:lpstr>
      <vt:lpstr>1932: Living Geography, Huntington,Benson, and McMurry, U.S.</vt:lpstr>
      <vt:lpstr>1934: Japan Sea is last used and Sea of Japan becomes widely used geographical name, Living Geography, Huntington, Benson, and McMurry, U.S.</vt:lpstr>
      <vt:lpstr>Slide 13</vt:lpstr>
      <vt:lpstr>Circa 1910: Sea of Japan in Higher School Geography by C.S. Dawe, United Kingdom</vt:lpstr>
      <vt:lpstr>Slide 15</vt:lpstr>
      <vt:lpstr>      1931: Sea  of Japan in  New Secondary  School Geography  by L. Dudley  Stamp, United  Kingdom</vt:lpstr>
      <vt:lpstr>Dual Naming Sea of Japan (East Sea) in U.S. Geography Textbooks</vt:lpstr>
      <vt:lpstr>2007: South and East Asia and the Pacific, Holt, Rhinehart and Winston, U.S.</vt:lpstr>
      <vt:lpstr>2008: Glencoe, U.S.</vt:lpstr>
      <vt:lpstr>2008: World Geography  and  Cultures, Glencoe, U.S.</vt:lpstr>
      <vt:lpstr>Slide 21</vt:lpstr>
      <vt:lpstr>Slide 22</vt:lpstr>
      <vt:lpstr>Educational Practice: Engaging Students with the Dual Naming Context</vt:lpstr>
      <vt:lpstr>Search Engines that Display Maps</vt:lpstr>
      <vt:lpstr>Google Search Engine: Small Scale (9/5/20)</vt:lpstr>
      <vt:lpstr>Google Search Engine: Larger Scale </vt:lpstr>
      <vt:lpstr>Google Search Engine: Dokdo (special interest)</vt:lpstr>
      <vt:lpstr>Educational Practice = Classroom Engagement</vt:lpstr>
      <vt:lpstr>New Challenges in East Sea Naming Issue </vt:lpstr>
      <vt:lpstr>Public Interest in the East Sea Toponym </vt:lpstr>
      <vt:lpstr>Voluntary Agency Network of Korea</vt:lpstr>
      <vt:lpstr>Korean Boy Bands and Naming Issue</vt:lpstr>
      <vt:lpstr>Slide 33</vt:lpstr>
      <vt:lpstr>Public Interest Buttons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Arlington 2019</dc:title>
  <dc:creator>Joseph P Stoltman</dc:creator>
  <cp:lastModifiedBy>Brian Kim</cp:lastModifiedBy>
  <cp:revision>97</cp:revision>
  <dcterms:created xsi:type="dcterms:W3CDTF">2019-07-09T14:41:31Z</dcterms:created>
  <dcterms:modified xsi:type="dcterms:W3CDTF">2020-09-09T01:30:49Z</dcterms:modified>
</cp:coreProperties>
</file>